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4" r:id="rId1"/>
    <p:sldMasterId id="2147483723" r:id="rId2"/>
    <p:sldMasterId id="2147483654" r:id="rId3"/>
    <p:sldMasterId id="2147483916" r:id="rId4"/>
  </p:sldMasterIdLst>
  <p:notesMasterIdLst>
    <p:notesMasterId r:id="rId34"/>
  </p:notesMasterIdLst>
  <p:handoutMasterIdLst>
    <p:handoutMasterId r:id="rId35"/>
  </p:handoutMasterIdLst>
  <p:sldIdLst>
    <p:sldId id="478" r:id="rId5"/>
    <p:sldId id="479" r:id="rId6"/>
    <p:sldId id="480" r:id="rId7"/>
    <p:sldId id="481" r:id="rId8"/>
    <p:sldId id="482" r:id="rId9"/>
    <p:sldId id="483" r:id="rId10"/>
    <p:sldId id="484" r:id="rId11"/>
    <p:sldId id="485" r:id="rId12"/>
    <p:sldId id="486" r:id="rId13"/>
    <p:sldId id="488" r:id="rId14"/>
    <p:sldId id="489" r:id="rId15"/>
    <p:sldId id="490" r:id="rId16"/>
    <p:sldId id="491" r:id="rId17"/>
    <p:sldId id="492" r:id="rId18"/>
    <p:sldId id="493" r:id="rId19"/>
    <p:sldId id="494" r:id="rId20"/>
    <p:sldId id="495" r:id="rId21"/>
    <p:sldId id="496" r:id="rId22"/>
    <p:sldId id="497" r:id="rId23"/>
    <p:sldId id="498" r:id="rId24"/>
    <p:sldId id="499" r:id="rId25"/>
    <p:sldId id="2110" r:id="rId26"/>
    <p:sldId id="2111" r:id="rId27"/>
    <p:sldId id="2127" r:id="rId28"/>
    <p:sldId id="534" r:id="rId29"/>
    <p:sldId id="2128" r:id="rId30"/>
    <p:sldId id="544" r:id="rId31"/>
    <p:sldId id="2129" r:id="rId32"/>
    <p:sldId id="487" r:id="rId3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1CE"/>
    <a:srgbClr val="FFFFFF"/>
    <a:srgbClr val="00B3E3"/>
    <a:srgbClr val="007AC2"/>
    <a:srgbClr val="1428A0"/>
    <a:srgbClr val="ECEC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17C639-3398-4C59-BFBA-8E849CE53B36}" v="1" dt="2019-07-26T22:00:32.0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08" autoAdjust="0"/>
    <p:restoredTop sz="89606" autoAdjust="0"/>
  </p:normalViewPr>
  <p:slideViewPr>
    <p:cSldViewPr snapToGrid="0" snapToObjects="1">
      <p:cViewPr varScale="1">
        <p:scale>
          <a:sx n="123" d="100"/>
          <a:sy n="123" d="100"/>
        </p:scale>
        <p:origin x="926" y="69"/>
      </p:cViewPr>
      <p:guideLst>
        <p:guide orient="horz" pos="2160"/>
        <p:guide pos="3840"/>
      </p:guideLst>
    </p:cSldViewPr>
  </p:slideViewPr>
  <p:notesTextViewPr>
    <p:cViewPr>
      <p:scale>
        <a:sx n="1" d="1"/>
        <a:sy n="1" d="1"/>
      </p:scale>
      <p:origin x="0" y="0"/>
    </p:cViewPr>
  </p:notesTextViewPr>
  <p:sorterViewPr>
    <p:cViewPr>
      <p:scale>
        <a:sx n="100" d="100"/>
        <a:sy n="100" d="100"/>
      </p:scale>
      <p:origin x="0" y="1032"/>
    </p:cViewPr>
  </p:sorterViewPr>
  <p:notesViewPr>
    <p:cSldViewPr snapToGrid="0" snapToObjects="1">
      <p:cViewPr varScale="1">
        <p:scale>
          <a:sx n="85" d="100"/>
          <a:sy n="85" d="100"/>
        </p:scale>
        <p:origin x="-3834" y="-96"/>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athan Brawn" userId="f8a3a16d-c5c7-4cf6-bee1-91fd6e035a71" providerId="ADAL" clId="{CADD26CB-7D6D-4B7A-80AE-BF1A91600414}"/>
  </pc:docChgLst>
  <pc:docChgLst>
    <pc:chgData name="Jonathan Brawn" userId="f8a3a16d-c5c7-4cf6-bee1-91fd6e035a71" providerId="ADAL" clId="{C917C639-3398-4C59-BFBA-8E849CE53B36}"/>
    <pc:docChg chg="addSld delSld modSld">
      <pc:chgData name="Jonathan Brawn" userId="f8a3a16d-c5c7-4cf6-bee1-91fd6e035a71" providerId="ADAL" clId="{C917C639-3398-4C59-BFBA-8E849CE53B36}" dt="2019-07-26T22:00:32.010" v="9"/>
      <pc:docMkLst>
        <pc:docMk/>
      </pc:docMkLst>
      <pc:sldChg chg="modSp">
        <pc:chgData name="Jonathan Brawn" userId="f8a3a16d-c5c7-4cf6-bee1-91fd6e035a71" providerId="ADAL" clId="{C917C639-3398-4C59-BFBA-8E849CE53B36}" dt="2019-07-26T21:59:56.945" v="1" actId="20577"/>
        <pc:sldMkLst>
          <pc:docMk/>
          <pc:sldMk cId="2516239009" sldId="478"/>
        </pc:sldMkLst>
        <pc:spChg chg="mod">
          <ac:chgData name="Jonathan Brawn" userId="f8a3a16d-c5c7-4cf6-bee1-91fd6e035a71" providerId="ADAL" clId="{C917C639-3398-4C59-BFBA-8E849CE53B36}" dt="2019-07-26T21:59:56.945" v="1" actId="20577"/>
          <ac:spMkLst>
            <pc:docMk/>
            <pc:sldMk cId="2516239009" sldId="478"/>
            <ac:spMk id="3" creationId="{A4F3A2DA-FCDA-467A-9457-8A2AEE4E487F}"/>
          </ac:spMkLst>
        </pc:spChg>
      </pc:sldChg>
      <pc:sldChg chg="del">
        <pc:chgData name="Jonathan Brawn" userId="f8a3a16d-c5c7-4cf6-bee1-91fd6e035a71" providerId="ADAL" clId="{C917C639-3398-4C59-BFBA-8E849CE53B36}" dt="2019-07-26T22:00:16.648" v="2" actId="2696"/>
        <pc:sldMkLst>
          <pc:docMk/>
          <pc:sldMk cId="2480221168" sldId="500"/>
        </pc:sldMkLst>
      </pc:sldChg>
      <pc:sldChg chg="add del">
        <pc:chgData name="Jonathan Brawn" userId="f8a3a16d-c5c7-4cf6-bee1-91fd6e035a71" providerId="ADAL" clId="{C917C639-3398-4C59-BFBA-8E849CE53B36}" dt="2019-07-26T22:00:32.010" v="9"/>
        <pc:sldMkLst>
          <pc:docMk/>
          <pc:sldMk cId="3208937891" sldId="534"/>
        </pc:sldMkLst>
      </pc:sldChg>
      <pc:sldChg chg="add del">
        <pc:chgData name="Jonathan Brawn" userId="f8a3a16d-c5c7-4cf6-bee1-91fd6e035a71" providerId="ADAL" clId="{C917C639-3398-4C59-BFBA-8E849CE53B36}" dt="2019-07-26T22:00:32.010" v="9"/>
        <pc:sldMkLst>
          <pc:docMk/>
          <pc:sldMk cId="1157539389" sldId="544"/>
        </pc:sldMkLst>
      </pc:sldChg>
      <pc:sldChg chg="add">
        <pc:chgData name="Jonathan Brawn" userId="f8a3a16d-c5c7-4cf6-bee1-91fd6e035a71" providerId="ADAL" clId="{C917C639-3398-4C59-BFBA-8E849CE53B36}" dt="2019-07-26T22:00:32.010" v="9"/>
        <pc:sldMkLst>
          <pc:docMk/>
          <pc:sldMk cId="1363530869" sldId="2110"/>
        </pc:sldMkLst>
      </pc:sldChg>
      <pc:sldChg chg="add del">
        <pc:chgData name="Jonathan Brawn" userId="f8a3a16d-c5c7-4cf6-bee1-91fd6e035a71" providerId="ADAL" clId="{C917C639-3398-4C59-BFBA-8E849CE53B36}" dt="2019-07-26T22:00:32.010" v="9"/>
        <pc:sldMkLst>
          <pc:docMk/>
          <pc:sldMk cId="401303831" sldId="2111"/>
        </pc:sldMkLst>
      </pc:sldChg>
      <pc:sldChg chg="add del">
        <pc:chgData name="Jonathan Brawn" userId="f8a3a16d-c5c7-4cf6-bee1-91fd6e035a71" providerId="ADAL" clId="{C917C639-3398-4C59-BFBA-8E849CE53B36}" dt="2019-07-26T22:00:32.010" v="9"/>
        <pc:sldMkLst>
          <pc:docMk/>
          <pc:sldMk cId="1464289552" sldId="2127"/>
        </pc:sldMkLst>
      </pc:sldChg>
      <pc:sldChg chg="add del">
        <pc:chgData name="Jonathan Brawn" userId="f8a3a16d-c5c7-4cf6-bee1-91fd6e035a71" providerId="ADAL" clId="{C917C639-3398-4C59-BFBA-8E849CE53B36}" dt="2019-07-26T22:00:32.010" v="9"/>
        <pc:sldMkLst>
          <pc:docMk/>
          <pc:sldMk cId="2323209812" sldId="2128"/>
        </pc:sldMkLst>
      </pc:sldChg>
      <pc:sldChg chg="add del">
        <pc:chgData name="Jonathan Brawn" userId="f8a3a16d-c5c7-4cf6-bee1-91fd6e035a71" providerId="ADAL" clId="{C917C639-3398-4C59-BFBA-8E849CE53B36}" dt="2019-07-26T22:00:32.010" v="9"/>
        <pc:sldMkLst>
          <pc:docMk/>
          <pc:sldMk cId="658038080" sldId="212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DBEC33F4-DD00-4ACF-B023-CA23F1E9A9DC}" type="datetimeFigureOut">
              <a:rPr lang="en-US" smtClean="0"/>
              <a:pPr/>
              <a:t>7/26/2019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27198554-CF33-424A-A989-FFD09A323DAE}" type="slidenum">
              <a:rPr lang="en-US" smtClean="0"/>
              <a:pPr/>
              <a:t>‹#›</a:t>
            </a:fld>
            <a:endParaRPr lang="en-US"/>
          </a:p>
        </p:txBody>
      </p:sp>
    </p:spTree>
    <p:extLst>
      <p:ext uri="{BB962C8B-B14F-4D97-AF65-F5344CB8AC3E}">
        <p14:creationId xmlns:p14="http://schemas.microsoft.com/office/powerpoint/2010/main" val="3116842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FCD5EB-74B8-3144-B3FC-4B481D391BC4}" type="datetimeFigureOut">
              <a:rPr lang="en-US" smtClean="0"/>
              <a:pPr/>
              <a:t>7/26/2019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0B8387E-CEEA-BD45-B4C1-216C42EAD120}" type="slidenum">
              <a:rPr lang="en-US" smtClean="0"/>
              <a:pPr/>
              <a:t>‹#›</a:t>
            </a:fld>
            <a:endParaRPr lang="en-US"/>
          </a:p>
        </p:txBody>
      </p:sp>
    </p:spTree>
    <p:extLst>
      <p:ext uri="{BB962C8B-B14F-4D97-AF65-F5344CB8AC3E}">
        <p14:creationId xmlns:p14="http://schemas.microsoft.com/office/powerpoint/2010/main" val="1096934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B8387E-CEEA-BD45-B4C1-216C42EAD120}" type="slidenum">
              <a:rPr lang="en-US" smtClean="0"/>
              <a:pPr/>
              <a:t>1</a:t>
            </a:fld>
            <a:endParaRPr lang="en-US"/>
          </a:p>
        </p:txBody>
      </p:sp>
    </p:spTree>
    <p:extLst>
      <p:ext uri="{BB962C8B-B14F-4D97-AF65-F5344CB8AC3E}">
        <p14:creationId xmlns:p14="http://schemas.microsoft.com/office/powerpoint/2010/main" val="3789031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Additional</a:t>
            </a:r>
            <a:r>
              <a:rPr lang="en-US" b="1" baseline="0" dirty="0"/>
              <a:t> Specs:</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Gloss screen surface (0% haze)</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Polarized for sunglasses use</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2.1” chassis depth</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dirty="0"/>
              <a:t>NO SPEAKERS</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dirty="0"/>
              <a:t>NO TUNER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DisplayPort (1), HDMI (2), HDBaseT inputs</a:t>
            </a:r>
          </a:p>
          <a:p>
            <a:pPr lvl="0"/>
            <a:r>
              <a:rPr lang="en-US" sz="1200" dirty="0"/>
              <a:t>Videowall processor up to 15x15</a:t>
            </a:r>
          </a:p>
          <a:p>
            <a:pPr lvl="0"/>
            <a:r>
              <a:rPr lang="en-US" sz="1200" dirty="0"/>
              <a:t>Videowall loop through (DisplayPort) up 10x10 in 1080P with HDCP support (up to 7)</a:t>
            </a:r>
          </a:p>
          <a:p>
            <a:pPr lvl="0"/>
            <a:r>
              <a:rPr lang="en-US" sz="1200" dirty="0"/>
              <a:t>RS232 and IR loop through </a:t>
            </a:r>
          </a:p>
          <a:p>
            <a:pPr lvl="0"/>
            <a:r>
              <a:rPr lang="en-US" sz="1200" dirty="0"/>
              <a:t>Full RS232 and IP control</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dirty="0"/>
              <a:t>Ethernet networking</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dirty="0"/>
              <a:t>3-year onsite commercial warranty </a:t>
            </a:r>
            <a:endParaRPr lang="en-US" dirty="0"/>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23</a:t>
            </a:fld>
            <a:endParaRPr lang="en-US"/>
          </a:p>
        </p:txBody>
      </p:sp>
    </p:spTree>
    <p:extLst>
      <p:ext uri="{BB962C8B-B14F-4D97-AF65-F5344CB8AC3E}">
        <p14:creationId xmlns:p14="http://schemas.microsoft.com/office/powerpoint/2010/main" val="2862823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Additional</a:t>
            </a:r>
            <a:r>
              <a:rPr lang="en-US" b="1" baseline="0" dirty="0"/>
              <a:t> Specs:</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Gloss screen surface (0% haze)</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Polarized for sunglasses use</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2.1” chassis depth</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dirty="0"/>
              <a:t>NO SPEAKERS</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dirty="0"/>
              <a:t>NO TUNER</a:t>
            </a:r>
          </a:p>
          <a:p>
            <a:pPr lvl="0"/>
            <a:r>
              <a:rPr lang="en-US" sz="1200" dirty="0"/>
              <a:t>Videowall processor up to 15x15</a:t>
            </a:r>
          </a:p>
          <a:p>
            <a:pPr lvl="0"/>
            <a:r>
              <a:rPr lang="en-US" sz="1200" dirty="0"/>
              <a:t>Videowall loop through (HDMI) up 10x10 in 1080P with HDCP support (up to 7)</a:t>
            </a:r>
          </a:p>
          <a:p>
            <a:pPr lvl="0"/>
            <a:r>
              <a:rPr lang="en-US" sz="1200" dirty="0"/>
              <a:t>RS232 and IR loop through </a:t>
            </a:r>
          </a:p>
          <a:p>
            <a:pPr lvl="0"/>
            <a:r>
              <a:rPr lang="en-US" sz="1200" dirty="0"/>
              <a:t>Full RS232 and IP control</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dirty="0"/>
              <a:t>Ethernet and wireless networking</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dirty="0"/>
              <a:t>3-year onsite commercial warranty </a:t>
            </a:r>
            <a:endParaRPr lang="en-US" dirty="0"/>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24</a:t>
            </a:fld>
            <a:endParaRPr lang="en-US"/>
          </a:p>
        </p:txBody>
      </p:sp>
    </p:spTree>
    <p:extLst>
      <p:ext uri="{BB962C8B-B14F-4D97-AF65-F5344CB8AC3E}">
        <p14:creationId xmlns:p14="http://schemas.microsoft.com/office/powerpoint/2010/main" val="3086417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Additional</a:t>
            </a:r>
            <a:r>
              <a:rPr lang="en-US" b="1" baseline="0" dirty="0"/>
              <a:t> Specs:</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Gloss screen surface (0% haze)</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Polarized for sunglasses use</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5” chassis depth</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dirty="0"/>
              <a:t>Built in speakers</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dirty="0"/>
              <a:t>NO TUNER</a:t>
            </a:r>
          </a:p>
          <a:p>
            <a:pPr lvl="0"/>
            <a:r>
              <a:rPr lang="en-US" sz="1200" dirty="0"/>
              <a:t>Videowall processor up to 15x15</a:t>
            </a:r>
          </a:p>
          <a:p>
            <a:pPr lvl="0"/>
            <a:r>
              <a:rPr lang="en-US" sz="1200" dirty="0"/>
              <a:t>Videowall loop through (DisplayPort) up 10x10 in 1080P with HDCP support (up to 7)</a:t>
            </a:r>
          </a:p>
          <a:p>
            <a:pPr lvl="0"/>
            <a:r>
              <a:rPr lang="en-US" sz="1200" dirty="0"/>
              <a:t>RS232 and IR loop through </a:t>
            </a:r>
          </a:p>
          <a:p>
            <a:pPr lvl="0"/>
            <a:r>
              <a:rPr lang="en-US" sz="1200" dirty="0"/>
              <a:t>Full RS232 and IP control</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dirty="0"/>
              <a:t>Wi-Fi and Ethernet networking</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dirty="0"/>
              <a:t>3-year onsite commercial warranty</a:t>
            </a:r>
            <a:endParaRPr lang="en-US" dirty="0"/>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25</a:t>
            </a:fld>
            <a:endParaRPr lang="en-US"/>
          </a:p>
        </p:txBody>
      </p:sp>
    </p:spTree>
    <p:extLst>
      <p:ext uri="{BB962C8B-B14F-4D97-AF65-F5344CB8AC3E}">
        <p14:creationId xmlns:p14="http://schemas.microsoft.com/office/powerpoint/2010/main" val="4276763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Additional</a:t>
            </a:r>
            <a:r>
              <a:rPr lang="en-US" b="1" baseline="0" dirty="0"/>
              <a:t> Specs:</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Gloss screen surface (0% haze)</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Polarized for sunglasses use</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2.7” chassis depth</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dirty="0"/>
              <a:t>NO SPEAKERS</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dirty="0"/>
              <a:t>NO TUNER</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dirty="0"/>
              <a:t>HDMI (2) inputs </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dirty="0"/>
              <a:t>SEPARATE INPUTS AND SOC PER SIDE</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dirty="0"/>
              <a:t>Wi-Fi and Ethernet networking</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dirty="0"/>
              <a:t>Full RS232 and IP control</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dirty="0"/>
              <a:t>3-year onsite commercial warranty </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b="0" dirty="0">
                <a:solidFill>
                  <a:schemeClr val="tx2"/>
                </a:solidFill>
              </a:rPr>
              <a:t>SBB module support</a:t>
            </a:r>
            <a:endParaRPr lang="en-US" sz="1200" dirty="0"/>
          </a:p>
          <a:p>
            <a:endParaRPr lang="en-US" dirty="0"/>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26</a:t>
            </a:fld>
            <a:endParaRPr lang="en-US"/>
          </a:p>
        </p:txBody>
      </p:sp>
    </p:spTree>
    <p:extLst>
      <p:ext uri="{BB962C8B-B14F-4D97-AF65-F5344CB8AC3E}">
        <p14:creationId xmlns:p14="http://schemas.microsoft.com/office/powerpoint/2010/main" val="3847437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b="1" dirty="0"/>
              <a:t>Additional Specs</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b="0" dirty="0"/>
              <a:t>Gloss screen surface (protective glass)</a:t>
            </a:r>
          </a:p>
          <a:p>
            <a:r>
              <a:rPr lang="en-US" sz="1200" b="0" dirty="0"/>
              <a:t>3.35” chassis depth (75” and 85” 4.72”)</a:t>
            </a:r>
          </a:p>
          <a:p>
            <a:r>
              <a:rPr lang="en-US" sz="1200" b="0" dirty="0"/>
              <a:t>NO SPEAKERS</a:t>
            </a:r>
          </a:p>
          <a:p>
            <a:r>
              <a:rPr lang="en-US" sz="1200" b="0" dirty="0"/>
              <a:t>NO TUNER</a:t>
            </a:r>
          </a:p>
          <a:p>
            <a:r>
              <a:rPr lang="en-US" sz="1200" b="0" dirty="0"/>
              <a:t>HDMI 1.4 (2) HDBaseT, 85” DP 1.2 (2)</a:t>
            </a:r>
          </a:p>
          <a:p>
            <a:r>
              <a:rPr lang="en-US" sz="1200" b="0" dirty="0"/>
              <a:t>Ethernet networking</a:t>
            </a:r>
          </a:p>
          <a:p>
            <a:r>
              <a:rPr lang="en-US" sz="1200" b="0" dirty="0"/>
              <a:t>NO WI-FI ONBOARD</a:t>
            </a:r>
          </a:p>
          <a:p>
            <a:r>
              <a:rPr lang="en-US" sz="1200" b="0" dirty="0"/>
              <a:t>Full RS232 and IP control</a:t>
            </a:r>
          </a:p>
          <a:p>
            <a:r>
              <a:rPr lang="en-US" sz="1200" b="0" dirty="0"/>
              <a:t>3-year onsite commercial warranty</a:t>
            </a:r>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27</a:t>
            </a:fld>
            <a:endParaRPr lang="en-US"/>
          </a:p>
        </p:txBody>
      </p:sp>
    </p:spTree>
    <p:extLst>
      <p:ext uri="{BB962C8B-B14F-4D97-AF65-F5344CB8AC3E}">
        <p14:creationId xmlns:p14="http://schemas.microsoft.com/office/powerpoint/2010/main" val="2393644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b="1" dirty="0"/>
              <a:t>Additional Specs</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b="0" dirty="0"/>
              <a:t>Gloss screen surface (protective glass)</a:t>
            </a:r>
          </a:p>
          <a:p>
            <a:r>
              <a:rPr lang="en-US" sz="1200" b="0" dirty="0"/>
              <a:t>9” chassis depth</a:t>
            </a:r>
          </a:p>
          <a:p>
            <a:r>
              <a:rPr lang="en-US" sz="1200" b="0" dirty="0"/>
              <a:t>NO SPEAKERS</a:t>
            </a:r>
          </a:p>
          <a:p>
            <a:r>
              <a:rPr lang="en-US" sz="1200" b="0" dirty="0"/>
              <a:t>NO TUNER</a:t>
            </a:r>
          </a:p>
          <a:p>
            <a:r>
              <a:rPr lang="en-US" sz="1200" b="0" dirty="0"/>
              <a:t>HDMI 2.0 (4), DP 1.2 (2)</a:t>
            </a:r>
          </a:p>
          <a:p>
            <a:r>
              <a:rPr lang="en-US" sz="1200" b="0" dirty="0"/>
              <a:t>Ethernet networking</a:t>
            </a:r>
          </a:p>
          <a:p>
            <a:r>
              <a:rPr lang="en-US" sz="1200" b="0" dirty="0"/>
              <a:t>NO WI-FI ONBOARD</a:t>
            </a:r>
          </a:p>
          <a:p>
            <a:r>
              <a:rPr lang="en-US" sz="1200" b="0" dirty="0"/>
              <a:t>Full RS232 and IP control</a:t>
            </a:r>
          </a:p>
          <a:p>
            <a:r>
              <a:rPr lang="en-US" sz="1200" b="0" dirty="0"/>
              <a:t>3-year onsite commercial warranty</a:t>
            </a:r>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28</a:t>
            </a:fld>
            <a:endParaRPr lang="en-US"/>
          </a:p>
        </p:txBody>
      </p:sp>
    </p:spTree>
    <p:extLst>
      <p:ext uri="{BB962C8B-B14F-4D97-AF65-F5344CB8AC3E}">
        <p14:creationId xmlns:p14="http://schemas.microsoft.com/office/powerpoint/2010/main" val="4210160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a:prstGeom prst="rect">
            <a:avLst/>
          </a:prstGeom>
          <a:solidFill>
            <a:schemeClr val="bg1">
              <a:lumMod val="95000"/>
            </a:schemeClr>
          </a:solidFill>
          <a:effectLst/>
        </p:spPr>
        <p:txBody>
          <a:bodyPr/>
          <a:lstStyle>
            <a:lvl1pPr>
              <a:defRPr sz="2000" b="0" i="0" baseline="0">
                <a:latin typeface="Century Gothic obyčejné"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Insert a picture</a:t>
            </a:r>
          </a:p>
        </p:txBody>
      </p:sp>
      <p:grpSp>
        <p:nvGrpSpPr>
          <p:cNvPr id="7" name="Group 6"/>
          <p:cNvGrpSpPr/>
          <p:nvPr userDrawn="1"/>
        </p:nvGrpSpPr>
        <p:grpSpPr>
          <a:xfrm>
            <a:off x="-27028" y="3608311"/>
            <a:ext cx="5567216" cy="2009345"/>
            <a:chOff x="-38179" y="1042458"/>
            <a:chExt cx="5427754" cy="3088659"/>
          </a:xfrm>
        </p:grpSpPr>
        <p:sp>
          <p:nvSpPr>
            <p:cNvPr id="8" name="Rectangle 2"/>
            <p:cNvSpPr/>
            <p:nvPr/>
          </p:nvSpPr>
          <p:spPr>
            <a:xfrm flipV="1">
              <a:off x="2385664" y="1911968"/>
              <a:ext cx="2886506" cy="2209673"/>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622" h="5157009">
                  <a:moveTo>
                    <a:pt x="0" y="0"/>
                  </a:moveTo>
                  <a:lnTo>
                    <a:pt x="5538366" y="0"/>
                  </a:lnTo>
                  <a:lnTo>
                    <a:pt x="6736622" y="5152735"/>
                  </a:lnTo>
                  <a:lnTo>
                    <a:pt x="1202536" y="5157009"/>
                  </a:lnTo>
                  <a:lnTo>
                    <a:pt x="0" y="0"/>
                  </a:lnTo>
                  <a:close/>
                </a:path>
              </a:pathLst>
            </a:custGeom>
            <a:solidFill>
              <a:srgbClr val="00A0CE"/>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sp>
          <p:nvSpPr>
            <p:cNvPr id="9" name="Rectangle 2"/>
            <p:cNvSpPr/>
            <p:nvPr/>
          </p:nvSpPr>
          <p:spPr>
            <a:xfrm flipV="1">
              <a:off x="-38179" y="1042458"/>
              <a:ext cx="5427754" cy="3088659"/>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 name="connsiteX0" fmla="*/ 2346254 w 9082876"/>
                <a:gd name="connsiteY0" fmla="*/ 0 h 5168604"/>
                <a:gd name="connsiteX1" fmla="*/ 7884620 w 9082876"/>
                <a:gd name="connsiteY1" fmla="*/ 0 h 5168604"/>
                <a:gd name="connsiteX2" fmla="*/ 9082876 w 9082876"/>
                <a:gd name="connsiteY2" fmla="*/ 5152735 h 5168604"/>
                <a:gd name="connsiteX3" fmla="*/ 0 w 9082876"/>
                <a:gd name="connsiteY3" fmla="*/ 5168604 h 5168604"/>
                <a:gd name="connsiteX4" fmla="*/ 2346254 w 9082876"/>
                <a:gd name="connsiteY4" fmla="*/ 0 h 5168604"/>
                <a:gd name="connsiteX0" fmla="*/ 26783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26783 w 9082876"/>
                <a:gd name="connsiteY4" fmla="*/ 11596 h 5168604"/>
                <a:gd name="connsiteX0" fmla="*/ 119562 w 9082876"/>
                <a:gd name="connsiteY0" fmla="*/ 69575 h 5168604"/>
                <a:gd name="connsiteX1" fmla="*/ 7884620 w 9082876"/>
                <a:gd name="connsiteY1" fmla="*/ 0 h 5168604"/>
                <a:gd name="connsiteX2" fmla="*/ 9082876 w 9082876"/>
                <a:gd name="connsiteY2" fmla="*/ 5152735 h 5168604"/>
                <a:gd name="connsiteX3" fmla="*/ 0 w 9082876"/>
                <a:gd name="connsiteY3" fmla="*/ 5168604 h 5168604"/>
                <a:gd name="connsiteX4" fmla="*/ 119562 w 9082876"/>
                <a:gd name="connsiteY4" fmla="*/ 69575 h 5168604"/>
                <a:gd name="connsiteX0" fmla="*/ 15186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15186 w 9082876"/>
                <a:gd name="connsiteY4" fmla="*/ 11596 h 5168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876" h="5168604">
                  <a:moveTo>
                    <a:pt x="15186" y="11596"/>
                  </a:moveTo>
                  <a:lnTo>
                    <a:pt x="7884620" y="0"/>
                  </a:lnTo>
                  <a:lnTo>
                    <a:pt x="9082876" y="5152735"/>
                  </a:lnTo>
                  <a:lnTo>
                    <a:pt x="0" y="5168604"/>
                  </a:lnTo>
                  <a:lnTo>
                    <a:pt x="15186" y="11596"/>
                  </a:ln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grpSp>
      <p:sp>
        <p:nvSpPr>
          <p:cNvPr id="12" name="Text Placeholder 11"/>
          <p:cNvSpPr>
            <a:spLocks noGrp="1"/>
          </p:cNvSpPr>
          <p:nvPr>
            <p:ph type="body" sz="quarter" idx="11" hasCustomPrompt="1"/>
          </p:nvPr>
        </p:nvSpPr>
        <p:spPr>
          <a:xfrm>
            <a:off x="382403" y="3650842"/>
            <a:ext cx="3754438" cy="751039"/>
          </a:xfrm>
          <a:prstGeom prst="rect">
            <a:avLst/>
          </a:prstGeom>
        </p:spPr>
        <p:txBody>
          <a:bodyPr/>
          <a:lstStyle>
            <a:lvl1pPr marL="0" indent="0">
              <a:buNone/>
              <a:defRPr sz="4400">
                <a:solidFill>
                  <a:srgbClr val="00A1CE"/>
                </a:solidFill>
                <a:latin typeface="Century Gothic" panose="020B0502020202020204" pitchFamily="34" charset="0"/>
              </a:defRPr>
            </a:lvl1pPr>
            <a:lvl2pPr>
              <a:defRPr>
                <a:solidFill>
                  <a:srgbClr val="00A1CE"/>
                </a:solidFill>
              </a:defRPr>
            </a:lvl2pPr>
            <a:lvl3pPr>
              <a:defRPr>
                <a:solidFill>
                  <a:srgbClr val="00A1CE"/>
                </a:solidFill>
              </a:defRPr>
            </a:lvl3pPr>
            <a:lvl4pPr>
              <a:defRPr>
                <a:solidFill>
                  <a:srgbClr val="00A1CE"/>
                </a:solidFill>
              </a:defRPr>
            </a:lvl4pPr>
            <a:lvl5pPr marL="1828800" indent="0" algn="l">
              <a:buNone/>
              <a:defRPr>
                <a:solidFill>
                  <a:srgbClr val="00A1CE"/>
                </a:solidFill>
              </a:defRPr>
            </a:lvl5pPr>
          </a:lstStyle>
          <a:p>
            <a:pPr lvl="0"/>
            <a:r>
              <a:rPr lang="en-US" dirty="0"/>
              <a:t>Title</a:t>
            </a:r>
          </a:p>
        </p:txBody>
      </p:sp>
      <p:sp>
        <p:nvSpPr>
          <p:cNvPr id="14" name="Text Placeholder 13"/>
          <p:cNvSpPr>
            <a:spLocks noGrp="1"/>
          </p:cNvSpPr>
          <p:nvPr>
            <p:ph type="body" sz="quarter" idx="12"/>
          </p:nvPr>
        </p:nvSpPr>
        <p:spPr>
          <a:xfrm>
            <a:off x="382983" y="4400615"/>
            <a:ext cx="3753858" cy="1138238"/>
          </a:xfrm>
          <a:prstGeom prst="rect">
            <a:avLst/>
          </a:prstGeom>
        </p:spPr>
        <p:txBody>
          <a:bodyPr/>
          <a:lstStyle>
            <a:lvl1pPr marL="0" indent="0">
              <a:buNone/>
              <a:defRPr>
                <a:solidFill>
                  <a:schemeClr val="bg1"/>
                </a:solidFill>
                <a:latin typeface="Century Gothic" panose="020B0502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p:txBody>
      </p:sp>
    </p:spTree>
    <p:extLst>
      <p:ext uri="{BB962C8B-B14F-4D97-AF65-F5344CB8AC3E}">
        <p14:creationId xmlns:p14="http://schemas.microsoft.com/office/powerpoint/2010/main" val="1166291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7395148" y="0"/>
            <a:ext cx="4796852" cy="6858000"/>
          </a:xfrm>
          <a:custGeom>
            <a:avLst/>
            <a:gdLst>
              <a:gd name="connsiteX0" fmla="*/ 0 w 3132944"/>
              <a:gd name="connsiteY0" fmla="*/ 0 h 6858000"/>
              <a:gd name="connsiteX1" fmla="*/ 3132944 w 3132944"/>
              <a:gd name="connsiteY1" fmla="*/ 0 h 6858000"/>
              <a:gd name="connsiteX2" fmla="*/ 3132944 w 3132944"/>
              <a:gd name="connsiteY2" fmla="*/ 6858000 h 6858000"/>
              <a:gd name="connsiteX3" fmla="*/ 0 w 3132944"/>
              <a:gd name="connsiteY3" fmla="*/ 6858000 h 6858000"/>
              <a:gd name="connsiteX4" fmla="*/ 0 w 3132944"/>
              <a:gd name="connsiteY4" fmla="*/ 0 h 6858000"/>
              <a:gd name="connsiteX0" fmla="*/ 1663908 w 4796852"/>
              <a:gd name="connsiteY0" fmla="*/ 0 h 6858000"/>
              <a:gd name="connsiteX1" fmla="*/ 4796852 w 4796852"/>
              <a:gd name="connsiteY1" fmla="*/ 0 h 6858000"/>
              <a:gd name="connsiteX2" fmla="*/ 4796852 w 4796852"/>
              <a:gd name="connsiteY2" fmla="*/ 6858000 h 6858000"/>
              <a:gd name="connsiteX3" fmla="*/ 0 w 4796852"/>
              <a:gd name="connsiteY3" fmla="*/ 6858000 h 6858000"/>
              <a:gd name="connsiteX4" fmla="*/ 1663908 w 479685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6852" h="6858000">
                <a:moveTo>
                  <a:pt x="1663908" y="0"/>
                </a:moveTo>
                <a:lnTo>
                  <a:pt x="4796852" y="0"/>
                </a:lnTo>
                <a:lnTo>
                  <a:pt x="4796852" y="6858000"/>
                </a:lnTo>
                <a:lnTo>
                  <a:pt x="0" y="6858000"/>
                </a:lnTo>
                <a:lnTo>
                  <a:pt x="1663908" y="0"/>
                </a:lnTo>
                <a:close/>
              </a:path>
            </a:pathLst>
          </a:custGeom>
          <a:solidFill>
            <a:schemeClr val="bg1">
              <a:lumMod val="95000"/>
            </a:schemeClr>
          </a:solidFill>
          <a:ln>
            <a:noFill/>
          </a:ln>
        </p:spPr>
        <p:txBody>
          <a:bodyPr/>
          <a:lstStyle>
            <a:lvl1pPr marL="0" indent="0" algn="r">
              <a:buNone/>
              <a:defRPr sz="1800">
                <a:solidFill>
                  <a:schemeClr val="bg1">
                    <a:lumMod val="75000"/>
                  </a:schemeClr>
                </a:solidFill>
              </a:defRPr>
            </a:lvl1pPr>
          </a:lstStyle>
          <a:p>
            <a:endParaRPr lang="en-US" dirty="0"/>
          </a:p>
        </p:txBody>
      </p:sp>
      <p:sp>
        <p:nvSpPr>
          <p:cNvPr id="5" name="Title 13"/>
          <p:cNvSpPr>
            <a:spLocks noGrp="1"/>
          </p:cNvSpPr>
          <p:nvPr>
            <p:ph type="title" hasCustomPrompt="1"/>
          </p:nvPr>
        </p:nvSpPr>
        <p:spPr>
          <a:xfrm>
            <a:off x="394448" y="756029"/>
            <a:ext cx="3284418" cy="449316"/>
          </a:xfrm>
          <a:prstGeom prst="rect">
            <a:avLst/>
          </a:prstGeom>
        </p:spPr>
        <p:txBody>
          <a:bodyPr/>
          <a:lstStyle>
            <a:lvl1pPr>
              <a:defRPr sz="2800">
                <a:solidFill>
                  <a:srgbClr val="00A1CE"/>
                </a:solidFill>
                <a:latin typeface="+mj-lt"/>
                <a:ea typeface="Samsung Sharp Sans Medium" charset="0"/>
                <a:cs typeface="Samsung Sharp Sans Medium" charset="0"/>
              </a:defRPr>
            </a:lvl1pPr>
          </a:lstStyle>
          <a:p>
            <a:r>
              <a:rPr lang="en-US" dirty="0"/>
              <a:t>Click to edit Title</a:t>
            </a:r>
          </a:p>
        </p:txBody>
      </p:sp>
      <p:sp>
        <p:nvSpPr>
          <p:cNvPr id="6" name="Text Placeholder 16"/>
          <p:cNvSpPr>
            <a:spLocks noGrp="1"/>
          </p:cNvSpPr>
          <p:nvPr>
            <p:ph type="body" sz="quarter" idx="10"/>
          </p:nvPr>
        </p:nvSpPr>
        <p:spPr>
          <a:xfrm>
            <a:off x="394447" y="1205345"/>
            <a:ext cx="3284419" cy="3558041"/>
          </a:xfrm>
          <a:prstGeom prst="rect">
            <a:avLst/>
          </a:prstGeom>
        </p:spPr>
        <p:txBody>
          <a:bodyPr/>
          <a:lstStyle>
            <a:lvl1pPr marL="0" indent="0">
              <a:buNone/>
              <a:defRPr sz="2400">
                <a:solidFill>
                  <a:schemeClr val="bg1"/>
                </a:solidFill>
                <a:latin typeface="+mj-lt"/>
                <a:ea typeface="Samsung Sharp Sans Medium" charset="0"/>
                <a:cs typeface="Samsung Sharp Sans Medium"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a:t>
            </a:r>
          </a:p>
        </p:txBody>
      </p:sp>
      <p:sp>
        <p:nvSpPr>
          <p:cNvPr id="7" name="Content Placeholder 2"/>
          <p:cNvSpPr>
            <a:spLocks noGrp="1"/>
          </p:cNvSpPr>
          <p:nvPr>
            <p:ph sz="quarter" idx="12"/>
          </p:nvPr>
        </p:nvSpPr>
        <p:spPr>
          <a:xfrm>
            <a:off x="4646414" y="1205345"/>
            <a:ext cx="2748733" cy="4972171"/>
          </a:xfrm>
          <a:prstGeom prst="rect">
            <a:avLst/>
          </a:prstGeom>
        </p:spPr>
        <p:txBody>
          <a:bodyPr/>
          <a:lstStyle>
            <a:lvl1pPr>
              <a:defRPr sz="2400"/>
            </a:lvl1pPr>
          </a:lstStyle>
          <a:p>
            <a:pPr lvl="0"/>
            <a:r>
              <a:rPr lang="en-US" dirty="0"/>
              <a:t>Click to edit</a:t>
            </a:r>
          </a:p>
        </p:txBody>
      </p:sp>
      <p:sp>
        <p:nvSpPr>
          <p:cNvPr id="2" name="Footer Placeholder 1"/>
          <p:cNvSpPr>
            <a:spLocks noGrp="1"/>
          </p:cNvSpPr>
          <p:nvPr>
            <p:ph type="ftr" sz="quarter" idx="13"/>
          </p:nvPr>
        </p:nvSpPr>
        <p:spPr/>
        <p:txBody>
          <a:bodyPr/>
          <a:lstStyle/>
          <a:p>
            <a:r>
              <a:rPr lang="en-US"/>
              <a:t>SEA - Confidential</a:t>
            </a:r>
            <a:endParaRPr lang="en-US" dirty="0"/>
          </a:p>
        </p:txBody>
      </p:sp>
    </p:spTree>
    <p:extLst>
      <p:ext uri="{BB962C8B-B14F-4D97-AF65-F5344CB8AC3E}">
        <p14:creationId xmlns:p14="http://schemas.microsoft.com/office/powerpoint/2010/main" val="669274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8984105" y="0"/>
            <a:ext cx="3211954" cy="6869814"/>
          </a:xfrm>
          <a:custGeom>
            <a:avLst/>
            <a:gdLst>
              <a:gd name="connsiteX0" fmla="*/ 0 w 3132944"/>
              <a:gd name="connsiteY0" fmla="*/ 0 h 6858000"/>
              <a:gd name="connsiteX1" fmla="*/ 3132944 w 3132944"/>
              <a:gd name="connsiteY1" fmla="*/ 0 h 6858000"/>
              <a:gd name="connsiteX2" fmla="*/ 3132944 w 3132944"/>
              <a:gd name="connsiteY2" fmla="*/ 6858000 h 6858000"/>
              <a:gd name="connsiteX3" fmla="*/ 0 w 3132944"/>
              <a:gd name="connsiteY3" fmla="*/ 6858000 h 6858000"/>
              <a:gd name="connsiteX4" fmla="*/ 0 w 3132944"/>
              <a:gd name="connsiteY4" fmla="*/ 0 h 6858000"/>
              <a:gd name="connsiteX0" fmla="*/ 1663908 w 4796852"/>
              <a:gd name="connsiteY0" fmla="*/ 0 h 6858000"/>
              <a:gd name="connsiteX1" fmla="*/ 4796852 w 4796852"/>
              <a:gd name="connsiteY1" fmla="*/ 0 h 6858000"/>
              <a:gd name="connsiteX2" fmla="*/ 4796852 w 4796852"/>
              <a:gd name="connsiteY2" fmla="*/ 6858000 h 6858000"/>
              <a:gd name="connsiteX3" fmla="*/ 0 w 4796852"/>
              <a:gd name="connsiteY3" fmla="*/ 6858000 h 6858000"/>
              <a:gd name="connsiteX4" fmla="*/ 1663908 w 4796852"/>
              <a:gd name="connsiteY4" fmla="*/ 0 h 6858000"/>
              <a:gd name="connsiteX0" fmla="*/ 1663908 w 4796852"/>
              <a:gd name="connsiteY0" fmla="*/ 14990 h 6872990"/>
              <a:gd name="connsiteX1" fmla="*/ 3327816 w 4796852"/>
              <a:gd name="connsiteY1" fmla="*/ 0 h 6872990"/>
              <a:gd name="connsiteX2" fmla="*/ 4796852 w 4796852"/>
              <a:gd name="connsiteY2" fmla="*/ 6872990 h 6872990"/>
              <a:gd name="connsiteX3" fmla="*/ 0 w 4796852"/>
              <a:gd name="connsiteY3" fmla="*/ 6872990 h 6872990"/>
              <a:gd name="connsiteX4" fmla="*/ 1663908 w 4796852"/>
              <a:gd name="connsiteY4" fmla="*/ 14990 h 6872990"/>
              <a:gd name="connsiteX0" fmla="*/ 1663908 w 4796852"/>
              <a:gd name="connsiteY0" fmla="*/ 0 h 6858000"/>
              <a:gd name="connsiteX1" fmla="*/ 2578308 w 4796852"/>
              <a:gd name="connsiteY1" fmla="*/ 0 h 6858000"/>
              <a:gd name="connsiteX2" fmla="*/ 4796852 w 4796852"/>
              <a:gd name="connsiteY2" fmla="*/ 6858000 h 6858000"/>
              <a:gd name="connsiteX3" fmla="*/ 0 w 4796852"/>
              <a:gd name="connsiteY3" fmla="*/ 6858000 h 6858000"/>
              <a:gd name="connsiteX4" fmla="*/ 1663908 w 4796852"/>
              <a:gd name="connsiteY4" fmla="*/ 0 h 6858000"/>
              <a:gd name="connsiteX0" fmla="*/ 1663908 w 4796852"/>
              <a:gd name="connsiteY0" fmla="*/ 0 h 6858000"/>
              <a:gd name="connsiteX1" fmla="*/ 3192905 w 4796852"/>
              <a:gd name="connsiteY1" fmla="*/ 14990 h 6858000"/>
              <a:gd name="connsiteX2" fmla="*/ 4796852 w 4796852"/>
              <a:gd name="connsiteY2" fmla="*/ 6858000 h 6858000"/>
              <a:gd name="connsiteX3" fmla="*/ 0 w 4796852"/>
              <a:gd name="connsiteY3" fmla="*/ 6858000 h 6858000"/>
              <a:gd name="connsiteX4" fmla="*/ 1663908 w 4796852"/>
              <a:gd name="connsiteY4" fmla="*/ 0 h 6858000"/>
              <a:gd name="connsiteX0" fmla="*/ 1663908 w 3567659"/>
              <a:gd name="connsiteY0" fmla="*/ 0 h 6858000"/>
              <a:gd name="connsiteX1" fmla="*/ 3192905 w 3567659"/>
              <a:gd name="connsiteY1" fmla="*/ 14990 h 6858000"/>
              <a:gd name="connsiteX2" fmla="*/ 3567659 w 3567659"/>
              <a:gd name="connsiteY2" fmla="*/ 6858000 h 6858000"/>
              <a:gd name="connsiteX3" fmla="*/ 0 w 3567659"/>
              <a:gd name="connsiteY3" fmla="*/ 6858000 h 6858000"/>
              <a:gd name="connsiteX4" fmla="*/ 1663908 w 3567659"/>
              <a:gd name="connsiteY4" fmla="*/ 0 h 6858000"/>
              <a:gd name="connsiteX0" fmla="*/ 1663908 w 3192905"/>
              <a:gd name="connsiteY0" fmla="*/ 0 h 6858000"/>
              <a:gd name="connsiteX1" fmla="*/ 3192905 w 3192905"/>
              <a:gd name="connsiteY1" fmla="*/ 14990 h 6858000"/>
              <a:gd name="connsiteX2" fmla="*/ 3132944 w 3192905"/>
              <a:gd name="connsiteY2" fmla="*/ 6858000 h 6858000"/>
              <a:gd name="connsiteX3" fmla="*/ 0 w 3192905"/>
              <a:gd name="connsiteY3" fmla="*/ 6858000 h 6858000"/>
              <a:gd name="connsiteX4" fmla="*/ 1663908 w 3192905"/>
              <a:gd name="connsiteY4" fmla="*/ 0 h 6858000"/>
              <a:gd name="connsiteX0" fmla="*/ 1663908 w 3222885"/>
              <a:gd name="connsiteY0" fmla="*/ 0 h 6858000"/>
              <a:gd name="connsiteX1" fmla="*/ 3192905 w 3222885"/>
              <a:gd name="connsiteY1" fmla="*/ 14990 h 6858000"/>
              <a:gd name="connsiteX2" fmla="*/ 3222885 w 3222885"/>
              <a:gd name="connsiteY2" fmla="*/ 6858000 h 6858000"/>
              <a:gd name="connsiteX3" fmla="*/ 0 w 3222885"/>
              <a:gd name="connsiteY3" fmla="*/ 6858000 h 6858000"/>
              <a:gd name="connsiteX4" fmla="*/ 1663908 w 3222885"/>
              <a:gd name="connsiteY4" fmla="*/ 0 h 6858000"/>
              <a:gd name="connsiteX0" fmla="*/ 1663908 w 3192905"/>
              <a:gd name="connsiteY0" fmla="*/ 0 h 6872990"/>
              <a:gd name="connsiteX1" fmla="*/ 3192905 w 3192905"/>
              <a:gd name="connsiteY1" fmla="*/ 14990 h 6872990"/>
              <a:gd name="connsiteX2" fmla="*/ 3192904 w 3192905"/>
              <a:gd name="connsiteY2" fmla="*/ 6872990 h 6872990"/>
              <a:gd name="connsiteX3" fmla="*/ 0 w 3192905"/>
              <a:gd name="connsiteY3" fmla="*/ 6858000 h 6872990"/>
              <a:gd name="connsiteX4" fmla="*/ 1663908 w 3192905"/>
              <a:gd name="connsiteY4" fmla="*/ 0 h 6872990"/>
              <a:gd name="connsiteX0" fmla="*/ 1663908 w 3208780"/>
              <a:gd name="connsiteY0" fmla="*/ 885 h 6873875"/>
              <a:gd name="connsiteX1" fmla="*/ 3208780 w 3208780"/>
              <a:gd name="connsiteY1" fmla="*/ 0 h 6873875"/>
              <a:gd name="connsiteX2" fmla="*/ 3192904 w 3208780"/>
              <a:gd name="connsiteY2" fmla="*/ 6873875 h 6873875"/>
              <a:gd name="connsiteX3" fmla="*/ 0 w 3208780"/>
              <a:gd name="connsiteY3" fmla="*/ 6858885 h 6873875"/>
              <a:gd name="connsiteX4" fmla="*/ 1663908 w 3208780"/>
              <a:gd name="connsiteY4" fmla="*/ 885 h 6873875"/>
              <a:gd name="connsiteX0" fmla="*/ 1663908 w 3211954"/>
              <a:gd name="connsiteY0" fmla="*/ 885 h 6870700"/>
              <a:gd name="connsiteX1" fmla="*/ 3208780 w 3211954"/>
              <a:gd name="connsiteY1" fmla="*/ 0 h 6870700"/>
              <a:gd name="connsiteX2" fmla="*/ 3211954 w 3211954"/>
              <a:gd name="connsiteY2" fmla="*/ 6870700 h 6870700"/>
              <a:gd name="connsiteX3" fmla="*/ 0 w 3211954"/>
              <a:gd name="connsiteY3" fmla="*/ 6858885 h 6870700"/>
              <a:gd name="connsiteX4" fmla="*/ 1663908 w 3211954"/>
              <a:gd name="connsiteY4" fmla="*/ 885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1954" h="6870700">
                <a:moveTo>
                  <a:pt x="1663908" y="885"/>
                </a:moveTo>
                <a:lnTo>
                  <a:pt x="3208780" y="0"/>
                </a:lnTo>
                <a:cubicBezTo>
                  <a:pt x="3208780" y="2286000"/>
                  <a:pt x="3211954" y="4584700"/>
                  <a:pt x="3211954" y="6870700"/>
                </a:cubicBezTo>
                <a:lnTo>
                  <a:pt x="0" y="6858885"/>
                </a:lnTo>
                <a:lnTo>
                  <a:pt x="1663908" y="885"/>
                </a:lnTo>
                <a:close/>
              </a:path>
            </a:pathLst>
          </a:custGeom>
          <a:solidFill>
            <a:schemeClr val="bg1">
              <a:lumMod val="95000"/>
            </a:schemeClr>
          </a:solidFill>
          <a:ln>
            <a:noFill/>
          </a:ln>
        </p:spPr>
        <p:txBody>
          <a:bodyPr/>
          <a:lstStyle>
            <a:lvl1pPr marL="0" indent="0" algn="r">
              <a:buNone/>
              <a:defRPr sz="1800">
                <a:solidFill>
                  <a:schemeClr val="bg1">
                    <a:lumMod val="75000"/>
                  </a:schemeClr>
                </a:solidFill>
              </a:defRPr>
            </a:lvl1pPr>
          </a:lstStyle>
          <a:p>
            <a:endParaRPr lang="en-US" dirty="0"/>
          </a:p>
        </p:txBody>
      </p:sp>
      <p:sp>
        <p:nvSpPr>
          <p:cNvPr id="5" name="Title 13"/>
          <p:cNvSpPr>
            <a:spLocks noGrp="1"/>
          </p:cNvSpPr>
          <p:nvPr>
            <p:ph type="title" hasCustomPrompt="1"/>
          </p:nvPr>
        </p:nvSpPr>
        <p:spPr>
          <a:xfrm>
            <a:off x="394448" y="756029"/>
            <a:ext cx="3284418" cy="449316"/>
          </a:xfrm>
          <a:prstGeom prst="rect">
            <a:avLst/>
          </a:prstGeom>
        </p:spPr>
        <p:txBody>
          <a:bodyPr/>
          <a:lstStyle>
            <a:lvl1pPr>
              <a:defRPr sz="2800">
                <a:solidFill>
                  <a:srgbClr val="00A1CE"/>
                </a:solidFill>
                <a:latin typeface="+mj-lt"/>
                <a:ea typeface="Samsung Sharp Sans Medium" charset="0"/>
                <a:cs typeface="Samsung Sharp Sans Medium" charset="0"/>
              </a:defRPr>
            </a:lvl1pPr>
          </a:lstStyle>
          <a:p>
            <a:r>
              <a:rPr lang="en-US" dirty="0"/>
              <a:t>Click to edit Title</a:t>
            </a:r>
          </a:p>
        </p:txBody>
      </p:sp>
      <p:sp>
        <p:nvSpPr>
          <p:cNvPr id="6" name="Text Placeholder 16"/>
          <p:cNvSpPr>
            <a:spLocks noGrp="1"/>
          </p:cNvSpPr>
          <p:nvPr>
            <p:ph type="body" sz="quarter" idx="10"/>
          </p:nvPr>
        </p:nvSpPr>
        <p:spPr>
          <a:xfrm>
            <a:off x="394447" y="1205345"/>
            <a:ext cx="3284419" cy="3558041"/>
          </a:xfrm>
          <a:prstGeom prst="rect">
            <a:avLst/>
          </a:prstGeom>
        </p:spPr>
        <p:txBody>
          <a:bodyPr/>
          <a:lstStyle>
            <a:lvl1pPr marL="0" indent="0">
              <a:buNone/>
              <a:defRPr sz="2400">
                <a:solidFill>
                  <a:schemeClr val="bg1"/>
                </a:solidFill>
                <a:latin typeface="+mj-lt"/>
                <a:ea typeface="Samsung Sharp Sans Medium" charset="0"/>
                <a:cs typeface="Samsung Sharp Sans Medium"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a:t>
            </a:r>
          </a:p>
        </p:txBody>
      </p:sp>
      <p:sp>
        <p:nvSpPr>
          <p:cNvPr id="7" name="Content Placeholder 2"/>
          <p:cNvSpPr>
            <a:spLocks noGrp="1"/>
          </p:cNvSpPr>
          <p:nvPr>
            <p:ph sz="quarter" idx="12"/>
          </p:nvPr>
        </p:nvSpPr>
        <p:spPr>
          <a:xfrm>
            <a:off x="4646414" y="1205345"/>
            <a:ext cx="4337691" cy="4972171"/>
          </a:xfrm>
          <a:prstGeom prst="rect">
            <a:avLst/>
          </a:prstGeom>
        </p:spPr>
        <p:txBody>
          <a:bodyPr/>
          <a:lstStyle>
            <a:lvl1pPr>
              <a:defRPr sz="2400"/>
            </a:lvl1pPr>
          </a:lstStyle>
          <a:p>
            <a:pPr lvl="0"/>
            <a:r>
              <a:rPr lang="en-US" dirty="0"/>
              <a:t>Click to edit</a:t>
            </a:r>
          </a:p>
        </p:txBody>
      </p:sp>
      <p:sp>
        <p:nvSpPr>
          <p:cNvPr id="2" name="Footer Placeholder 1"/>
          <p:cNvSpPr>
            <a:spLocks noGrp="1"/>
          </p:cNvSpPr>
          <p:nvPr>
            <p:ph type="ftr" sz="quarter" idx="13"/>
          </p:nvPr>
        </p:nvSpPr>
        <p:spPr/>
        <p:txBody>
          <a:bodyPr/>
          <a:lstStyle/>
          <a:p>
            <a:r>
              <a:rPr lang="en-US"/>
              <a:t>SEA - Confidential</a:t>
            </a:r>
            <a:endParaRPr lang="en-US" dirty="0"/>
          </a:p>
        </p:txBody>
      </p:sp>
    </p:spTree>
    <p:extLst>
      <p:ext uri="{BB962C8B-B14F-4D97-AF65-F5344CB8AC3E}">
        <p14:creationId xmlns:p14="http://schemas.microsoft.com/office/powerpoint/2010/main" val="587350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3115062" y="-7558"/>
            <a:ext cx="5936866" cy="6877371"/>
          </a:xfrm>
          <a:custGeom>
            <a:avLst/>
            <a:gdLst>
              <a:gd name="connsiteX0" fmla="*/ 0 w 3132944"/>
              <a:gd name="connsiteY0" fmla="*/ 0 h 6858000"/>
              <a:gd name="connsiteX1" fmla="*/ 3132944 w 3132944"/>
              <a:gd name="connsiteY1" fmla="*/ 0 h 6858000"/>
              <a:gd name="connsiteX2" fmla="*/ 3132944 w 3132944"/>
              <a:gd name="connsiteY2" fmla="*/ 6858000 h 6858000"/>
              <a:gd name="connsiteX3" fmla="*/ 0 w 3132944"/>
              <a:gd name="connsiteY3" fmla="*/ 6858000 h 6858000"/>
              <a:gd name="connsiteX4" fmla="*/ 0 w 3132944"/>
              <a:gd name="connsiteY4" fmla="*/ 0 h 6858000"/>
              <a:gd name="connsiteX0" fmla="*/ 1663908 w 4796852"/>
              <a:gd name="connsiteY0" fmla="*/ 0 h 6858000"/>
              <a:gd name="connsiteX1" fmla="*/ 4796852 w 4796852"/>
              <a:gd name="connsiteY1" fmla="*/ 0 h 6858000"/>
              <a:gd name="connsiteX2" fmla="*/ 4796852 w 4796852"/>
              <a:gd name="connsiteY2" fmla="*/ 6858000 h 6858000"/>
              <a:gd name="connsiteX3" fmla="*/ 0 w 4796852"/>
              <a:gd name="connsiteY3" fmla="*/ 6858000 h 6858000"/>
              <a:gd name="connsiteX4" fmla="*/ 1663908 w 4796852"/>
              <a:gd name="connsiteY4" fmla="*/ 0 h 6858000"/>
              <a:gd name="connsiteX0" fmla="*/ 1663908 w 4796852"/>
              <a:gd name="connsiteY0" fmla="*/ 14990 h 6872990"/>
              <a:gd name="connsiteX1" fmla="*/ 3327816 w 4796852"/>
              <a:gd name="connsiteY1" fmla="*/ 0 h 6872990"/>
              <a:gd name="connsiteX2" fmla="*/ 4796852 w 4796852"/>
              <a:gd name="connsiteY2" fmla="*/ 6872990 h 6872990"/>
              <a:gd name="connsiteX3" fmla="*/ 0 w 4796852"/>
              <a:gd name="connsiteY3" fmla="*/ 6872990 h 6872990"/>
              <a:gd name="connsiteX4" fmla="*/ 1663908 w 4796852"/>
              <a:gd name="connsiteY4" fmla="*/ 14990 h 6872990"/>
              <a:gd name="connsiteX0" fmla="*/ 1663908 w 4796852"/>
              <a:gd name="connsiteY0" fmla="*/ 0 h 6858000"/>
              <a:gd name="connsiteX1" fmla="*/ 2578308 w 4796852"/>
              <a:gd name="connsiteY1" fmla="*/ 0 h 6858000"/>
              <a:gd name="connsiteX2" fmla="*/ 4796852 w 4796852"/>
              <a:gd name="connsiteY2" fmla="*/ 6858000 h 6858000"/>
              <a:gd name="connsiteX3" fmla="*/ 0 w 4796852"/>
              <a:gd name="connsiteY3" fmla="*/ 6858000 h 6858000"/>
              <a:gd name="connsiteX4" fmla="*/ 1663908 w 4796852"/>
              <a:gd name="connsiteY4" fmla="*/ 0 h 6858000"/>
              <a:gd name="connsiteX0" fmla="*/ 1663908 w 4796852"/>
              <a:gd name="connsiteY0" fmla="*/ 0 h 6858000"/>
              <a:gd name="connsiteX1" fmla="*/ 3192905 w 4796852"/>
              <a:gd name="connsiteY1" fmla="*/ 14990 h 6858000"/>
              <a:gd name="connsiteX2" fmla="*/ 4796852 w 4796852"/>
              <a:gd name="connsiteY2" fmla="*/ 6858000 h 6858000"/>
              <a:gd name="connsiteX3" fmla="*/ 0 w 4796852"/>
              <a:gd name="connsiteY3" fmla="*/ 6858000 h 6858000"/>
              <a:gd name="connsiteX4" fmla="*/ 1663908 w 4796852"/>
              <a:gd name="connsiteY4" fmla="*/ 0 h 6858000"/>
              <a:gd name="connsiteX0" fmla="*/ 1663908 w 3567659"/>
              <a:gd name="connsiteY0" fmla="*/ 0 h 6858000"/>
              <a:gd name="connsiteX1" fmla="*/ 3192905 w 3567659"/>
              <a:gd name="connsiteY1" fmla="*/ 14990 h 6858000"/>
              <a:gd name="connsiteX2" fmla="*/ 3567659 w 3567659"/>
              <a:gd name="connsiteY2" fmla="*/ 6858000 h 6858000"/>
              <a:gd name="connsiteX3" fmla="*/ 0 w 3567659"/>
              <a:gd name="connsiteY3" fmla="*/ 6858000 h 6858000"/>
              <a:gd name="connsiteX4" fmla="*/ 1663908 w 3567659"/>
              <a:gd name="connsiteY4" fmla="*/ 0 h 6858000"/>
              <a:gd name="connsiteX0" fmla="*/ 1663908 w 3192905"/>
              <a:gd name="connsiteY0" fmla="*/ 0 h 6858000"/>
              <a:gd name="connsiteX1" fmla="*/ 3192905 w 3192905"/>
              <a:gd name="connsiteY1" fmla="*/ 14990 h 6858000"/>
              <a:gd name="connsiteX2" fmla="*/ 3132944 w 3192905"/>
              <a:gd name="connsiteY2" fmla="*/ 6858000 h 6858000"/>
              <a:gd name="connsiteX3" fmla="*/ 0 w 3192905"/>
              <a:gd name="connsiteY3" fmla="*/ 6858000 h 6858000"/>
              <a:gd name="connsiteX4" fmla="*/ 1663908 w 3192905"/>
              <a:gd name="connsiteY4" fmla="*/ 0 h 6858000"/>
              <a:gd name="connsiteX0" fmla="*/ 1663908 w 3222885"/>
              <a:gd name="connsiteY0" fmla="*/ 0 h 6858000"/>
              <a:gd name="connsiteX1" fmla="*/ 3192905 w 3222885"/>
              <a:gd name="connsiteY1" fmla="*/ 14990 h 6858000"/>
              <a:gd name="connsiteX2" fmla="*/ 3222885 w 3222885"/>
              <a:gd name="connsiteY2" fmla="*/ 6858000 h 6858000"/>
              <a:gd name="connsiteX3" fmla="*/ 0 w 3222885"/>
              <a:gd name="connsiteY3" fmla="*/ 6858000 h 6858000"/>
              <a:gd name="connsiteX4" fmla="*/ 1663908 w 3222885"/>
              <a:gd name="connsiteY4" fmla="*/ 0 h 6858000"/>
              <a:gd name="connsiteX0" fmla="*/ 1663908 w 3192905"/>
              <a:gd name="connsiteY0" fmla="*/ 0 h 6872990"/>
              <a:gd name="connsiteX1" fmla="*/ 3192905 w 3192905"/>
              <a:gd name="connsiteY1" fmla="*/ 14990 h 6872990"/>
              <a:gd name="connsiteX2" fmla="*/ 3192904 w 3192905"/>
              <a:gd name="connsiteY2" fmla="*/ 6872990 h 6872990"/>
              <a:gd name="connsiteX3" fmla="*/ 0 w 3192905"/>
              <a:gd name="connsiteY3" fmla="*/ 6858000 h 6872990"/>
              <a:gd name="connsiteX4" fmla="*/ 1663908 w 3192905"/>
              <a:gd name="connsiteY4" fmla="*/ 0 h 6872990"/>
              <a:gd name="connsiteX0" fmla="*/ 1663908 w 3208780"/>
              <a:gd name="connsiteY0" fmla="*/ 885 h 6873875"/>
              <a:gd name="connsiteX1" fmla="*/ 3208780 w 3208780"/>
              <a:gd name="connsiteY1" fmla="*/ 0 h 6873875"/>
              <a:gd name="connsiteX2" fmla="*/ 3192904 w 3208780"/>
              <a:gd name="connsiteY2" fmla="*/ 6873875 h 6873875"/>
              <a:gd name="connsiteX3" fmla="*/ 0 w 3208780"/>
              <a:gd name="connsiteY3" fmla="*/ 6858885 h 6873875"/>
              <a:gd name="connsiteX4" fmla="*/ 1663908 w 3208780"/>
              <a:gd name="connsiteY4" fmla="*/ 885 h 6873875"/>
              <a:gd name="connsiteX0" fmla="*/ 1663908 w 3211954"/>
              <a:gd name="connsiteY0" fmla="*/ 885 h 6870700"/>
              <a:gd name="connsiteX1" fmla="*/ 3208780 w 3211954"/>
              <a:gd name="connsiteY1" fmla="*/ 0 h 6870700"/>
              <a:gd name="connsiteX2" fmla="*/ 3211954 w 3211954"/>
              <a:gd name="connsiteY2" fmla="*/ 6870700 h 6870700"/>
              <a:gd name="connsiteX3" fmla="*/ 0 w 3211954"/>
              <a:gd name="connsiteY3" fmla="*/ 6858885 h 6870700"/>
              <a:gd name="connsiteX4" fmla="*/ 1663908 w 3211954"/>
              <a:gd name="connsiteY4" fmla="*/ 885 h 6870700"/>
              <a:gd name="connsiteX0" fmla="*/ 1663908 w 4292608"/>
              <a:gd name="connsiteY0" fmla="*/ 885 h 6870700"/>
              <a:gd name="connsiteX1" fmla="*/ 3208780 w 4292608"/>
              <a:gd name="connsiteY1" fmla="*/ 0 h 6870700"/>
              <a:gd name="connsiteX2" fmla="*/ 4292608 w 4292608"/>
              <a:gd name="connsiteY2" fmla="*/ 6870700 h 6870700"/>
              <a:gd name="connsiteX3" fmla="*/ 0 w 4292608"/>
              <a:gd name="connsiteY3" fmla="*/ 6858885 h 6870700"/>
              <a:gd name="connsiteX4" fmla="*/ 1663908 w 4292608"/>
              <a:gd name="connsiteY4" fmla="*/ 885 h 6870700"/>
              <a:gd name="connsiteX0" fmla="*/ 1663908 w 5936866"/>
              <a:gd name="connsiteY0" fmla="*/ 8443 h 6878258"/>
              <a:gd name="connsiteX1" fmla="*/ 5936866 w 5936866"/>
              <a:gd name="connsiteY1" fmla="*/ 0 h 6878258"/>
              <a:gd name="connsiteX2" fmla="*/ 4292608 w 5936866"/>
              <a:gd name="connsiteY2" fmla="*/ 6878258 h 6878258"/>
              <a:gd name="connsiteX3" fmla="*/ 0 w 5936866"/>
              <a:gd name="connsiteY3" fmla="*/ 6866443 h 6878258"/>
              <a:gd name="connsiteX4" fmla="*/ 1663908 w 5936866"/>
              <a:gd name="connsiteY4" fmla="*/ 8443 h 6878258"/>
              <a:gd name="connsiteX0" fmla="*/ 1663908 w 5936866"/>
              <a:gd name="connsiteY0" fmla="*/ 8443 h 6878258"/>
              <a:gd name="connsiteX1" fmla="*/ 5936866 w 5936866"/>
              <a:gd name="connsiteY1" fmla="*/ 0 h 6878258"/>
              <a:gd name="connsiteX2" fmla="*/ 4292608 w 5936866"/>
              <a:gd name="connsiteY2" fmla="*/ 6878258 h 6878258"/>
              <a:gd name="connsiteX3" fmla="*/ 0 w 5936866"/>
              <a:gd name="connsiteY3" fmla="*/ 6866443 h 6878258"/>
              <a:gd name="connsiteX4" fmla="*/ 1663908 w 5936866"/>
              <a:gd name="connsiteY4" fmla="*/ 8443 h 6878258"/>
              <a:gd name="connsiteX0" fmla="*/ 1663908 w 5936866"/>
              <a:gd name="connsiteY0" fmla="*/ 8443 h 6878258"/>
              <a:gd name="connsiteX1" fmla="*/ 5936866 w 5936866"/>
              <a:gd name="connsiteY1" fmla="*/ 0 h 6878258"/>
              <a:gd name="connsiteX2" fmla="*/ 4292608 w 5936866"/>
              <a:gd name="connsiteY2" fmla="*/ 6878258 h 6878258"/>
              <a:gd name="connsiteX3" fmla="*/ 0 w 5936866"/>
              <a:gd name="connsiteY3" fmla="*/ 6866443 h 6878258"/>
              <a:gd name="connsiteX4" fmla="*/ 1663908 w 5936866"/>
              <a:gd name="connsiteY4" fmla="*/ 8443 h 6878258"/>
              <a:gd name="connsiteX0" fmla="*/ 1663908 w 5936866"/>
              <a:gd name="connsiteY0" fmla="*/ 8443 h 6878258"/>
              <a:gd name="connsiteX1" fmla="*/ 5936866 w 5936866"/>
              <a:gd name="connsiteY1" fmla="*/ 0 h 6878258"/>
              <a:gd name="connsiteX2" fmla="*/ 4292608 w 5936866"/>
              <a:gd name="connsiteY2" fmla="*/ 6878258 h 6878258"/>
              <a:gd name="connsiteX3" fmla="*/ 0 w 5936866"/>
              <a:gd name="connsiteY3" fmla="*/ 6866443 h 6878258"/>
              <a:gd name="connsiteX4" fmla="*/ 1663908 w 5936866"/>
              <a:gd name="connsiteY4" fmla="*/ 8443 h 6878258"/>
              <a:gd name="connsiteX0" fmla="*/ 1663908 w 5936866"/>
              <a:gd name="connsiteY0" fmla="*/ 8443 h 6878258"/>
              <a:gd name="connsiteX1" fmla="*/ 5936866 w 5936866"/>
              <a:gd name="connsiteY1" fmla="*/ 0 h 6878258"/>
              <a:gd name="connsiteX2" fmla="*/ 4292608 w 5936866"/>
              <a:gd name="connsiteY2" fmla="*/ 6878258 h 6878258"/>
              <a:gd name="connsiteX3" fmla="*/ 0 w 5936866"/>
              <a:gd name="connsiteY3" fmla="*/ 6866443 h 6878258"/>
              <a:gd name="connsiteX4" fmla="*/ 1663908 w 5936866"/>
              <a:gd name="connsiteY4" fmla="*/ 8443 h 6878258"/>
              <a:gd name="connsiteX0" fmla="*/ 1656288 w 5936866"/>
              <a:gd name="connsiteY0" fmla="*/ 822 h 6878258"/>
              <a:gd name="connsiteX1" fmla="*/ 5936866 w 5936866"/>
              <a:gd name="connsiteY1" fmla="*/ 0 h 6878258"/>
              <a:gd name="connsiteX2" fmla="*/ 4292608 w 5936866"/>
              <a:gd name="connsiteY2" fmla="*/ 6878258 h 6878258"/>
              <a:gd name="connsiteX3" fmla="*/ 0 w 5936866"/>
              <a:gd name="connsiteY3" fmla="*/ 6866443 h 6878258"/>
              <a:gd name="connsiteX4" fmla="*/ 1656288 w 5936866"/>
              <a:gd name="connsiteY4" fmla="*/ 822 h 6878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6866" h="6878258">
                <a:moveTo>
                  <a:pt x="1656288" y="822"/>
                </a:moveTo>
                <a:lnTo>
                  <a:pt x="5936866" y="0"/>
                </a:lnTo>
                <a:lnTo>
                  <a:pt x="4292608" y="6878258"/>
                </a:lnTo>
                <a:lnTo>
                  <a:pt x="0" y="6866443"/>
                </a:lnTo>
                <a:lnTo>
                  <a:pt x="1656288" y="822"/>
                </a:lnTo>
                <a:close/>
              </a:path>
            </a:pathLst>
          </a:custGeom>
          <a:solidFill>
            <a:schemeClr val="bg1">
              <a:lumMod val="95000"/>
            </a:schemeClr>
          </a:solidFill>
          <a:ln>
            <a:noFill/>
          </a:ln>
        </p:spPr>
        <p:txBody>
          <a:bodyPr/>
          <a:lstStyle>
            <a:lvl1pPr marL="0" indent="0" algn="r">
              <a:buNone/>
              <a:defRPr sz="1800">
                <a:solidFill>
                  <a:schemeClr val="bg1">
                    <a:lumMod val="75000"/>
                  </a:schemeClr>
                </a:solidFill>
              </a:defRPr>
            </a:lvl1pPr>
          </a:lstStyle>
          <a:p>
            <a:endParaRPr lang="en-US" dirty="0"/>
          </a:p>
        </p:txBody>
      </p:sp>
      <p:sp>
        <p:nvSpPr>
          <p:cNvPr id="5" name="Title 13"/>
          <p:cNvSpPr>
            <a:spLocks noGrp="1"/>
          </p:cNvSpPr>
          <p:nvPr>
            <p:ph type="title" hasCustomPrompt="1"/>
          </p:nvPr>
        </p:nvSpPr>
        <p:spPr>
          <a:xfrm>
            <a:off x="394448" y="756029"/>
            <a:ext cx="3284418" cy="449316"/>
          </a:xfrm>
          <a:prstGeom prst="rect">
            <a:avLst/>
          </a:prstGeom>
        </p:spPr>
        <p:txBody>
          <a:bodyPr/>
          <a:lstStyle>
            <a:lvl1pPr>
              <a:defRPr sz="2800">
                <a:solidFill>
                  <a:srgbClr val="00A1CE"/>
                </a:solidFill>
                <a:latin typeface="+mj-lt"/>
                <a:ea typeface="Samsung Sharp Sans Medium" charset="0"/>
                <a:cs typeface="Samsung Sharp Sans Medium" charset="0"/>
              </a:defRPr>
            </a:lvl1pPr>
          </a:lstStyle>
          <a:p>
            <a:r>
              <a:rPr lang="en-US" dirty="0"/>
              <a:t>Click to edit Title</a:t>
            </a:r>
          </a:p>
        </p:txBody>
      </p:sp>
      <p:sp>
        <p:nvSpPr>
          <p:cNvPr id="6" name="Text Placeholder 16"/>
          <p:cNvSpPr>
            <a:spLocks noGrp="1"/>
          </p:cNvSpPr>
          <p:nvPr>
            <p:ph type="body" sz="quarter" idx="10"/>
          </p:nvPr>
        </p:nvSpPr>
        <p:spPr>
          <a:xfrm>
            <a:off x="394447" y="1205345"/>
            <a:ext cx="3284419" cy="3558041"/>
          </a:xfrm>
          <a:prstGeom prst="rect">
            <a:avLst/>
          </a:prstGeom>
        </p:spPr>
        <p:txBody>
          <a:bodyPr/>
          <a:lstStyle>
            <a:lvl1pPr marL="0" indent="0">
              <a:buNone/>
              <a:defRPr sz="2400">
                <a:solidFill>
                  <a:schemeClr val="bg1"/>
                </a:solidFill>
                <a:latin typeface="+mj-lt"/>
                <a:ea typeface="Samsung Sharp Sans Medium" charset="0"/>
                <a:cs typeface="Samsung Sharp Sans Medium"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a:t>
            </a:r>
          </a:p>
        </p:txBody>
      </p:sp>
      <p:sp>
        <p:nvSpPr>
          <p:cNvPr id="7" name="Content Placeholder 2"/>
          <p:cNvSpPr>
            <a:spLocks noGrp="1"/>
          </p:cNvSpPr>
          <p:nvPr>
            <p:ph sz="quarter" idx="12"/>
          </p:nvPr>
        </p:nvSpPr>
        <p:spPr>
          <a:xfrm>
            <a:off x="8856921" y="1205346"/>
            <a:ext cx="3094074" cy="4929640"/>
          </a:xfrm>
          <a:prstGeom prst="rect">
            <a:avLst/>
          </a:prstGeom>
        </p:spPr>
        <p:txBody>
          <a:bodyPr/>
          <a:lstStyle>
            <a:lvl1pPr>
              <a:defRPr sz="2400"/>
            </a:lvl1pPr>
          </a:lstStyle>
          <a:p>
            <a:pPr lvl="0"/>
            <a:r>
              <a:rPr lang="en-US" dirty="0"/>
              <a:t>Click to edit</a:t>
            </a:r>
          </a:p>
        </p:txBody>
      </p:sp>
      <p:sp>
        <p:nvSpPr>
          <p:cNvPr id="4" name="Slide Number Placeholder 3"/>
          <p:cNvSpPr>
            <a:spLocks noGrp="1"/>
          </p:cNvSpPr>
          <p:nvPr>
            <p:ph type="sldNum" sz="quarter" idx="14"/>
          </p:nvPr>
        </p:nvSpPr>
        <p:spPr/>
        <p:txBody>
          <a:bodyPr/>
          <a:lstStyle/>
          <a:p>
            <a:fld id="{E0B5262C-6049-491D-95C9-12EA2DE456C4}" type="slidenum">
              <a:rPr lang="en-US" smtClean="0"/>
              <a:pPr/>
              <a:t>‹#›</a:t>
            </a:fld>
            <a:endParaRPr lang="en-US"/>
          </a:p>
        </p:txBody>
      </p:sp>
    </p:spTree>
    <p:extLst>
      <p:ext uri="{BB962C8B-B14F-4D97-AF65-F5344CB8AC3E}">
        <p14:creationId xmlns:p14="http://schemas.microsoft.com/office/powerpoint/2010/main" val="1127565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3115062" y="-29591"/>
            <a:ext cx="9120741" cy="6921437"/>
          </a:xfrm>
          <a:custGeom>
            <a:avLst/>
            <a:gdLst>
              <a:gd name="connsiteX0" fmla="*/ 0 w 3132944"/>
              <a:gd name="connsiteY0" fmla="*/ 0 h 6858000"/>
              <a:gd name="connsiteX1" fmla="*/ 3132944 w 3132944"/>
              <a:gd name="connsiteY1" fmla="*/ 0 h 6858000"/>
              <a:gd name="connsiteX2" fmla="*/ 3132944 w 3132944"/>
              <a:gd name="connsiteY2" fmla="*/ 6858000 h 6858000"/>
              <a:gd name="connsiteX3" fmla="*/ 0 w 3132944"/>
              <a:gd name="connsiteY3" fmla="*/ 6858000 h 6858000"/>
              <a:gd name="connsiteX4" fmla="*/ 0 w 3132944"/>
              <a:gd name="connsiteY4" fmla="*/ 0 h 6858000"/>
              <a:gd name="connsiteX0" fmla="*/ 1663908 w 4796852"/>
              <a:gd name="connsiteY0" fmla="*/ 0 h 6858000"/>
              <a:gd name="connsiteX1" fmla="*/ 4796852 w 4796852"/>
              <a:gd name="connsiteY1" fmla="*/ 0 h 6858000"/>
              <a:gd name="connsiteX2" fmla="*/ 4796852 w 4796852"/>
              <a:gd name="connsiteY2" fmla="*/ 6858000 h 6858000"/>
              <a:gd name="connsiteX3" fmla="*/ 0 w 4796852"/>
              <a:gd name="connsiteY3" fmla="*/ 6858000 h 6858000"/>
              <a:gd name="connsiteX4" fmla="*/ 1663908 w 4796852"/>
              <a:gd name="connsiteY4" fmla="*/ 0 h 6858000"/>
              <a:gd name="connsiteX0" fmla="*/ 1663908 w 4796852"/>
              <a:gd name="connsiteY0" fmla="*/ 14990 h 6872990"/>
              <a:gd name="connsiteX1" fmla="*/ 3327816 w 4796852"/>
              <a:gd name="connsiteY1" fmla="*/ 0 h 6872990"/>
              <a:gd name="connsiteX2" fmla="*/ 4796852 w 4796852"/>
              <a:gd name="connsiteY2" fmla="*/ 6872990 h 6872990"/>
              <a:gd name="connsiteX3" fmla="*/ 0 w 4796852"/>
              <a:gd name="connsiteY3" fmla="*/ 6872990 h 6872990"/>
              <a:gd name="connsiteX4" fmla="*/ 1663908 w 4796852"/>
              <a:gd name="connsiteY4" fmla="*/ 14990 h 6872990"/>
              <a:gd name="connsiteX0" fmla="*/ 1663908 w 4796852"/>
              <a:gd name="connsiteY0" fmla="*/ 0 h 6858000"/>
              <a:gd name="connsiteX1" fmla="*/ 2578308 w 4796852"/>
              <a:gd name="connsiteY1" fmla="*/ 0 h 6858000"/>
              <a:gd name="connsiteX2" fmla="*/ 4796852 w 4796852"/>
              <a:gd name="connsiteY2" fmla="*/ 6858000 h 6858000"/>
              <a:gd name="connsiteX3" fmla="*/ 0 w 4796852"/>
              <a:gd name="connsiteY3" fmla="*/ 6858000 h 6858000"/>
              <a:gd name="connsiteX4" fmla="*/ 1663908 w 4796852"/>
              <a:gd name="connsiteY4" fmla="*/ 0 h 6858000"/>
              <a:gd name="connsiteX0" fmla="*/ 1663908 w 4796852"/>
              <a:gd name="connsiteY0" fmla="*/ 0 h 6858000"/>
              <a:gd name="connsiteX1" fmla="*/ 3192905 w 4796852"/>
              <a:gd name="connsiteY1" fmla="*/ 14990 h 6858000"/>
              <a:gd name="connsiteX2" fmla="*/ 4796852 w 4796852"/>
              <a:gd name="connsiteY2" fmla="*/ 6858000 h 6858000"/>
              <a:gd name="connsiteX3" fmla="*/ 0 w 4796852"/>
              <a:gd name="connsiteY3" fmla="*/ 6858000 h 6858000"/>
              <a:gd name="connsiteX4" fmla="*/ 1663908 w 4796852"/>
              <a:gd name="connsiteY4" fmla="*/ 0 h 6858000"/>
              <a:gd name="connsiteX0" fmla="*/ 1663908 w 3567659"/>
              <a:gd name="connsiteY0" fmla="*/ 0 h 6858000"/>
              <a:gd name="connsiteX1" fmla="*/ 3192905 w 3567659"/>
              <a:gd name="connsiteY1" fmla="*/ 14990 h 6858000"/>
              <a:gd name="connsiteX2" fmla="*/ 3567659 w 3567659"/>
              <a:gd name="connsiteY2" fmla="*/ 6858000 h 6858000"/>
              <a:gd name="connsiteX3" fmla="*/ 0 w 3567659"/>
              <a:gd name="connsiteY3" fmla="*/ 6858000 h 6858000"/>
              <a:gd name="connsiteX4" fmla="*/ 1663908 w 3567659"/>
              <a:gd name="connsiteY4" fmla="*/ 0 h 6858000"/>
              <a:gd name="connsiteX0" fmla="*/ 1663908 w 3192905"/>
              <a:gd name="connsiteY0" fmla="*/ 0 h 6858000"/>
              <a:gd name="connsiteX1" fmla="*/ 3192905 w 3192905"/>
              <a:gd name="connsiteY1" fmla="*/ 14990 h 6858000"/>
              <a:gd name="connsiteX2" fmla="*/ 3132944 w 3192905"/>
              <a:gd name="connsiteY2" fmla="*/ 6858000 h 6858000"/>
              <a:gd name="connsiteX3" fmla="*/ 0 w 3192905"/>
              <a:gd name="connsiteY3" fmla="*/ 6858000 h 6858000"/>
              <a:gd name="connsiteX4" fmla="*/ 1663908 w 3192905"/>
              <a:gd name="connsiteY4" fmla="*/ 0 h 6858000"/>
              <a:gd name="connsiteX0" fmla="*/ 1663908 w 3222885"/>
              <a:gd name="connsiteY0" fmla="*/ 0 h 6858000"/>
              <a:gd name="connsiteX1" fmla="*/ 3192905 w 3222885"/>
              <a:gd name="connsiteY1" fmla="*/ 14990 h 6858000"/>
              <a:gd name="connsiteX2" fmla="*/ 3222885 w 3222885"/>
              <a:gd name="connsiteY2" fmla="*/ 6858000 h 6858000"/>
              <a:gd name="connsiteX3" fmla="*/ 0 w 3222885"/>
              <a:gd name="connsiteY3" fmla="*/ 6858000 h 6858000"/>
              <a:gd name="connsiteX4" fmla="*/ 1663908 w 3222885"/>
              <a:gd name="connsiteY4" fmla="*/ 0 h 6858000"/>
              <a:gd name="connsiteX0" fmla="*/ 1663908 w 3192905"/>
              <a:gd name="connsiteY0" fmla="*/ 0 h 6872990"/>
              <a:gd name="connsiteX1" fmla="*/ 3192905 w 3192905"/>
              <a:gd name="connsiteY1" fmla="*/ 14990 h 6872990"/>
              <a:gd name="connsiteX2" fmla="*/ 3192904 w 3192905"/>
              <a:gd name="connsiteY2" fmla="*/ 6872990 h 6872990"/>
              <a:gd name="connsiteX3" fmla="*/ 0 w 3192905"/>
              <a:gd name="connsiteY3" fmla="*/ 6858000 h 6872990"/>
              <a:gd name="connsiteX4" fmla="*/ 1663908 w 3192905"/>
              <a:gd name="connsiteY4" fmla="*/ 0 h 6872990"/>
              <a:gd name="connsiteX0" fmla="*/ 1663908 w 3208780"/>
              <a:gd name="connsiteY0" fmla="*/ 885 h 6873875"/>
              <a:gd name="connsiteX1" fmla="*/ 3208780 w 3208780"/>
              <a:gd name="connsiteY1" fmla="*/ 0 h 6873875"/>
              <a:gd name="connsiteX2" fmla="*/ 3192904 w 3208780"/>
              <a:gd name="connsiteY2" fmla="*/ 6873875 h 6873875"/>
              <a:gd name="connsiteX3" fmla="*/ 0 w 3208780"/>
              <a:gd name="connsiteY3" fmla="*/ 6858885 h 6873875"/>
              <a:gd name="connsiteX4" fmla="*/ 1663908 w 3208780"/>
              <a:gd name="connsiteY4" fmla="*/ 885 h 6873875"/>
              <a:gd name="connsiteX0" fmla="*/ 1663908 w 3211954"/>
              <a:gd name="connsiteY0" fmla="*/ 885 h 6870700"/>
              <a:gd name="connsiteX1" fmla="*/ 3208780 w 3211954"/>
              <a:gd name="connsiteY1" fmla="*/ 0 h 6870700"/>
              <a:gd name="connsiteX2" fmla="*/ 3211954 w 3211954"/>
              <a:gd name="connsiteY2" fmla="*/ 6870700 h 6870700"/>
              <a:gd name="connsiteX3" fmla="*/ 0 w 3211954"/>
              <a:gd name="connsiteY3" fmla="*/ 6858885 h 6870700"/>
              <a:gd name="connsiteX4" fmla="*/ 1663908 w 3211954"/>
              <a:gd name="connsiteY4" fmla="*/ 885 h 6870700"/>
              <a:gd name="connsiteX0" fmla="*/ 1663908 w 4292608"/>
              <a:gd name="connsiteY0" fmla="*/ 885 h 6870700"/>
              <a:gd name="connsiteX1" fmla="*/ 3208780 w 4292608"/>
              <a:gd name="connsiteY1" fmla="*/ 0 h 6870700"/>
              <a:gd name="connsiteX2" fmla="*/ 4292608 w 4292608"/>
              <a:gd name="connsiteY2" fmla="*/ 6870700 h 6870700"/>
              <a:gd name="connsiteX3" fmla="*/ 0 w 4292608"/>
              <a:gd name="connsiteY3" fmla="*/ 6858885 h 6870700"/>
              <a:gd name="connsiteX4" fmla="*/ 1663908 w 4292608"/>
              <a:gd name="connsiteY4" fmla="*/ 885 h 6870700"/>
              <a:gd name="connsiteX0" fmla="*/ 1663908 w 5936866"/>
              <a:gd name="connsiteY0" fmla="*/ 8443 h 6878258"/>
              <a:gd name="connsiteX1" fmla="*/ 5936866 w 5936866"/>
              <a:gd name="connsiteY1" fmla="*/ 0 h 6878258"/>
              <a:gd name="connsiteX2" fmla="*/ 4292608 w 5936866"/>
              <a:gd name="connsiteY2" fmla="*/ 6878258 h 6878258"/>
              <a:gd name="connsiteX3" fmla="*/ 0 w 5936866"/>
              <a:gd name="connsiteY3" fmla="*/ 6866443 h 6878258"/>
              <a:gd name="connsiteX4" fmla="*/ 1663908 w 5936866"/>
              <a:gd name="connsiteY4" fmla="*/ 8443 h 6878258"/>
              <a:gd name="connsiteX0" fmla="*/ 1663908 w 5936866"/>
              <a:gd name="connsiteY0" fmla="*/ 8443 h 6878258"/>
              <a:gd name="connsiteX1" fmla="*/ 5936866 w 5936866"/>
              <a:gd name="connsiteY1" fmla="*/ 0 h 6878258"/>
              <a:gd name="connsiteX2" fmla="*/ 4292608 w 5936866"/>
              <a:gd name="connsiteY2" fmla="*/ 6878258 h 6878258"/>
              <a:gd name="connsiteX3" fmla="*/ 0 w 5936866"/>
              <a:gd name="connsiteY3" fmla="*/ 6866443 h 6878258"/>
              <a:gd name="connsiteX4" fmla="*/ 1663908 w 5936866"/>
              <a:gd name="connsiteY4" fmla="*/ 8443 h 6878258"/>
              <a:gd name="connsiteX0" fmla="*/ 1663908 w 5936866"/>
              <a:gd name="connsiteY0" fmla="*/ 8443 h 6878258"/>
              <a:gd name="connsiteX1" fmla="*/ 5936866 w 5936866"/>
              <a:gd name="connsiteY1" fmla="*/ 0 h 6878258"/>
              <a:gd name="connsiteX2" fmla="*/ 4292608 w 5936866"/>
              <a:gd name="connsiteY2" fmla="*/ 6878258 h 6878258"/>
              <a:gd name="connsiteX3" fmla="*/ 0 w 5936866"/>
              <a:gd name="connsiteY3" fmla="*/ 6866443 h 6878258"/>
              <a:gd name="connsiteX4" fmla="*/ 1663908 w 5936866"/>
              <a:gd name="connsiteY4" fmla="*/ 8443 h 6878258"/>
              <a:gd name="connsiteX0" fmla="*/ 1663908 w 5936866"/>
              <a:gd name="connsiteY0" fmla="*/ 8443 h 6878258"/>
              <a:gd name="connsiteX1" fmla="*/ 5936866 w 5936866"/>
              <a:gd name="connsiteY1" fmla="*/ 0 h 6878258"/>
              <a:gd name="connsiteX2" fmla="*/ 4292608 w 5936866"/>
              <a:gd name="connsiteY2" fmla="*/ 6878258 h 6878258"/>
              <a:gd name="connsiteX3" fmla="*/ 0 w 5936866"/>
              <a:gd name="connsiteY3" fmla="*/ 6866443 h 6878258"/>
              <a:gd name="connsiteX4" fmla="*/ 1663908 w 5936866"/>
              <a:gd name="connsiteY4" fmla="*/ 8443 h 6878258"/>
              <a:gd name="connsiteX0" fmla="*/ 1663908 w 5936866"/>
              <a:gd name="connsiteY0" fmla="*/ 8443 h 6878258"/>
              <a:gd name="connsiteX1" fmla="*/ 5936866 w 5936866"/>
              <a:gd name="connsiteY1" fmla="*/ 0 h 6878258"/>
              <a:gd name="connsiteX2" fmla="*/ 4292608 w 5936866"/>
              <a:gd name="connsiteY2" fmla="*/ 6878258 h 6878258"/>
              <a:gd name="connsiteX3" fmla="*/ 0 w 5936866"/>
              <a:gd name="connsiteY3" fmla="*/ 6866443 h 6878258"/>
              <a:gd name="connsiteX4" fmla="*/ 1663908 w 5936866"/>
              <a:gd name="connsiteY4" fmla="*/ 8443 h 6878258"/>
              <a:gd name="connsiteX0" fmla="*/ 1656288 w 5936866"/>
              <a:gd name="connsiteY0" fmla="*/ 822 h 6878258"/>
              <a:gd name="connsiteX1" fmla="*/ 5936866 w 5936866"/>
              <a:gd name="connsiteY1" fmla="*/ 0 h 6878258"/>
              <a:gd name="connsiteX2" fmla="*/ 4292608 w 5936866"/>
              <a:gd name="connsiteY2" fmla="*/ 6878258 h 6878258"/>
              <a:gd name="connsiteX3" fmla="*/ 0 w 5936866"/>
              <a:gd name="connsiteY3" fmla="*/ 6866443 h 6878258"/>
              <a:gd name="connsiteX4" fmla="*/ 1656288 w 5936866"/>
              <a:gd name="connsiteY4" fmla="*/ 822 h 6878258"/>
              <a:gd name="connsiteX0" fmla="*/ 1656288 w 9120741"/>
              <a:gd name="connsiteY0" fmla="*/ 22858 h 6900294"/>
              <a:gd name="connsiteX1" fmla="*/ 9120741 w 9120741"/>
              <a:gd name="connsiteY1" fmla="*/ 0 h 6900294"/>
              <a:gd name="connsiteX2" fmla="*/ 4292608 w 9120741"/>
              <a:gd name="connsiteY2" fmla="*/ 6900294 h 6900294"/>
              <a:gd name="connsiteX3" fmla="*/ 0 w 9120741"/>
              <a:gd name="connsiteY3" fmla="*/ 6888479 h 6900294"/>
              <a:gd name="connsiteX4" fmla="*/ 1656288 w 9120741"/>
              <a:gd name="connsiteY4" fmla="*/ 22858 h 6900294"/>
              <a:gd name="connsiteX0" fmla="*/ 1656288 w 9120741"/>
              <a:gd name="connsiteY0" fmla="*/ 22858 h 6922330"/>
              <a:gd name="connsiteX1" fmla="*/ 9120741 w 9120741"/>
              <a:gd name="connsiteY1" fmla="*/ 0 h 6922330"/>
              <a:gd name="connsiteX2" fmla="*/ 9106979 w 9120741"/>
              <a:gd name="connsiteY2" fmla="*/ 6922330 h 6922330"/>
              <a:gd name="connsiteX3" fmla="*/ 0 w 9120741"/>
              <a:gd name="connsiteY3" fmla="*/ 6888479 h 6922330"/>
              <a:gd name="connsiteX4" fmla="*/ 1656288 w 9120741"/>
              <a:gd name="connsiteY4" fmla="*/ 22858 h 692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0741" h="6922330">
                <a:moveTo>
                  <a:pt x="1656288" y="22858"/>
                </a:moveTo>
                <a:lnTo>
                  <a:pt x="9120741" y="0"/>
                </a:lnTo>
                <a:cubicBezTo>
                  <a:pt x="9116154" y="2307443"/>
                  <a:pt x="9111566" y="4614887"/>
                  <a:pt x="9106979" y="6922330"/>
                </a:cubicBezTo>
                <a:lnTo>
                  <a:pt x="0" y="6888479"/>
                </a:lnTo>
                <a:lnTo>
                  <a:pt x="1656288" y="22858"/>
                </a:lnTo>
                <a:close/>
              </a:path>
            </a:pathLst>
          </a:custGeom>
          <a:solidFill>
            <a:schemeClr val="bg1">
              <a:lumMod val="95000"/>
            </a:schemeClr>
          </a:solidFill>
          <a:ln>
            <a:noFill/>
          </a:ln>
        </p:spPr>
        <p:txBody>
          <a:bodyPr/>
          <a:lstStyle>
            <a:lvl1pPr marL="0" indent="0" algn="r">
              <a:buNone/>
              <a:defRPr sz="1800">
                <a:solidFill>
                  <a:schemeClr val="bg1">
                    <a:lumMod val="75000"/>
                  </a:schemeClr>
                </a:solidFill>
              </a:defRPr>
            </a:lvl1pPr>
          </a:lstStyle>
          <a:p>
            <a:endParaRPr lang="en-US" dirty="0"/>
          </a:p>
        </p:txBody>
      </p:sp>
      <p:sp>
        <p:nvSpPr>
          <p:cNvPr id="5" name="Title 13"/>
          <p:cNvSpPr>
            <a:spLocks noGrp="1"/>
          </p:cNvSpPr>
          <p:nvPr>
            <p:ph type="title" hasCustomPrompt="1"/>
          </p:nvPr>
        </p:nvSpPr>
        <p:spPr>
          <a:xfrm>
            <a:off x="394448" y="756029"/>
            <a:ext cx="3284418" cy="449316"/>
          </a:xfrm>
          <a:prstGeom prst="rect">
            <a:avLst/>
          </a:prstGeom>
        </p:spPr>
        <p:txBody>
          <a:bodyPr/>
          <a:lstStyle>
            <a:lvl1pPr>
              <a:defRPr sz="2800">
                <a:solidFill>
                  <a:srgbClr val="00A1CE"/>
                </a:solidFill>
                <a:latin typeface="+mj-lt"/>
                <a:ea typeface="Samsung Sharp Sans Medium" charset="0"/>
                <a:cs typeface="Samsung Sharp Sans Medium" charset="0"/>
              </a:defRPr>
            </a:lvl1pPr>
          </a:lstStyle>
          <a:p>
            <a:r>
              <a:rPr lang="en-US" dirty="0"/>
              <a:t>Click to edit Title</a:t>
            </a:r>
          </a:p>
        </p:txBody>
      </p:sp>
      <p:sp>
        <p:nvSpPr>
          <p:cNvPr id="6" name="Text Placeholder 16"/>
          <p:cNvSpPr>
            <a:spLocks noGrp="1"/>
          </p:cNvSpPr>
          <p:nvPr>
            <p:ph type="body" sz="quarter" idx="10"/>
          </p:nvPr>
        </p:nvSpPr>
        <p:spPr>
          <a:xfrm>
            <a:off x="394447" y="1205345"/>
            <a:ext cx="3284419" cy="3558041"/>
          </a:xfrm>
          <a:prstGeom prst="rect">
            <a:avLst/>
          </a:prstGeom>
        </p:spPr>
        <p:txBody>
          <a:bodyPr/>
          <a:lstStyle>
            <a:lvl1pPr marL="0" indent="0">
              <a:buNone/>
              <a:defRPr sz="2400">
                <a:solidFill>
                  <a:schemeClr val="bg1"/>
                </a:solidFill>
                <a:latin typeface="+mj-lt"/>
                <a:ea typeface="Samsung Sharp Sans Medium" charset="0"/>
                <a:cs typeface="Samsung Sharp Sans Medium"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a:t>
            </a:r>
          </a:p>
        </p:txBody>
      </p:sp>
    </p:spTree>
    <p:extLst>
      <p:ext uri="{BB962C8B-B14F-4D97-AF65-F5344CB8AC3E}">
        <p14:creationId xmlns:p14="http://schemas.microsoft.com/office/powerpoint/2010/main" val="59974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a:prstGeom prst="rect">
            <a:avLst/>
          </a:prstGeom>
          <a:solidFill>
            <a:schemeClr val="bg1">
              <a:lumMod val="95000"/>
            </a:schemeClr>
          </a:solidFill>
          <a:effectLst/>
        </p:spPr>
        <p:txBody>
          <a:bodyPr/>
          <a:lstStyle>
            <a:lvl1pPr>
              <a:defRPr sz="2000" b="0" i="0" baseline="0">
                <a:latin typeface="Century Gothic obyčejné"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Insert a picture</a:t>
            </a:r>
          </a:p>
        </p:txBody>
      </p:sp>
      <p:grpSp>
        <p:nvGrpSpPr>
          <p:cNvPr id="7" name="Group 6"/>
          <p:cNvGrpSpPr/>
          <p:nvPr userDrawn="1"/>
        </p:nvGrpSpPr>
        <p:grpSpPr>
          <a:xfrm>
            <a:off x="-27028" y="3608311"/>
            <a:ext cx="5567216" cy="2009345"/>
            <a:chOff x="-38179" y="1042458"/>
            <a:chExt cx="5427754" cy="3088659"/>
          </a:xfrm>
        </p:grpSpPr>
        <p:sp>
          <p:nvSpPr>
            <p:cNvPr id="8" name="Rectangle 2"/>
            <p:cNvSpPr/>
            <p:nvPr/>
          </p:nvSpPr>
          <p:spPr>
            <a:xfrm flipV="1">
              <a:off x="2385664" y="1911968"/>
              <a:ext cx="2886506" cy="2209673"/>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622" h="5157009">
                  <a:moveTo>
                    <a:pt x="0" y="0"/>
                  </a:moveTo>
                  <a:lnTo>
                    <a:pt x="5538366" y="0"/>
                  </a:lnTo>
                  <a:lnTo>
                    <a:pt x="6736622" y="5152735"/>
                  </a:lnTo>
                  <a:lnTo>
                    <a:pt x="1202536" y="5157009"/>
                  </a:lnTo>
                  <a:lnTo>
                    <a:pt x="0" y="0"/>
                  </a:lnTo>
                  <a:close/>
                </a:path>
              </a:pathLst>
            </a:custGeom>
            <a:solidFill>
              <a:srgbClr val="00A0CE"/>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sp>
          <p:nvSpPr>
            <p:cNvPr id="9" name="Rectangle 2"/>
            <p:cNvSpPr/>
            <p:nvPr/>
          </p:nvSpPr>
          <p:spPr>
            <a:xfrm flipV="1">
              <a:off x="-38179" y="1042458"/>
              <a:ext cx="5427754" cy="3088659"/>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 name="connsiteX0" fmla="*/ 2346254 w 9082876"/>
                <a:gd name="connsiteY0" fmla="*/ 0 h 5168604"/>
                <a:gd name="connsiteX1" fmla="*/ 7884620 w 9082876"/>
                <a:gd name="connsiteY1" fmla="*/ 0 h 5168604"/>
                <a:gd name="connsiteX2" fmla="*/ 9082876 w 9082876"/>
                <a:gd name="connsiteY2" fmla="*/ 5152735 h 5168604"/>
                <a:gd name="connsiteX3" fmla="*/ 0 w 9082876"/>
                <a:gd name="connsiteY3" fmla="*/ 5168604 h 5168604"/>
                <a:gd name="connsiteX4" fmla="*/ 2346254 w 9082876"/>
                <a:gd name="connsiteY4" fmla="*/ 0 h 5168604"/>
                <a:gd name="connsiteX0" fmla="*/ 26783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26783 w 9082876"/>
                <a:gd name="connsiteY4" fmla="*/ 11596 h 5168604"/>
                <a:gd name="connsiteX0" fmla="*/ 119562 w 9082876"/>
                <a:gd name="connsiteY0" fmla="*/ 69575 h 5168604"/>
                <a:gd name="connsiteX1" fmla="*/ 7884620 w 9082876"/>
                <a:gd name="connsiteY1" fmla="*/ 0 h 5168604"/>
                <a:gd name="connsiteX2" fmla="*/ 9082876 w 9082876"/>
                <a:gd name="connsiteY2" fmla="*/ 5152735 h 5168604"/>
                <a:gd name="connsiteX3" fmla="*/ 0 w 9082876"/>
                <a:gd name="connsiteY3" fmla="*/ 5168604 h 5168604"/>
                <a:gd name="connsiteX4" fmla="*/ 119562 w 9082876"/>
                <a:gd name="connsiteY4" fmla="*/ 69575 h 5168604"/>
                <a:gd name="connsiteX0" fmla="*/ 15186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15186 w 9082876"/>
                <a:gd name="connsiteY4" fmla="*/ 11596 h 5168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876" h="5168604">
                  <a:moveTo>
                    <a:pt x="15186" y="11596"/>
                  </a:moveTo>
                  <a:lnTo>
                    <a:pt x="7884620" y="0"/>
                  </a:lnTo>
                  <a:lnTo>
                    <a:pt x="9082876" y="5152735"/>
                  </a:lnTo>
                  <a:lnTo>
                    <a:pt x="0" y="5168604"/>
                  </a:lnTo>
                  <a:lnTo>
                    <a:pt x="15186" y="11596"/>
                  </a:ln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grpSp>
      <p:sp>
        <p:nvSpPr>
          <p:cNvPr id="12" name="Text Placeholder 11"/>
          <p:cNvSpPr>
            <a:spLocks noGrp="1"/>
          </p:cNvSpPr>
          <p:nvPr>
            <p:ph type="body" sz="quarter" idx="11" hasCustomPrompt="1"/>
          </p:nvPr>
        </p:nvSpPr>
        <p:spPr>
          <a:xfrm>
            <a:off x="382403" y="3650842"/>
            <a:ext cx="3754438" cy="751039"/>
          </a:xfrm>
          <a:prstGeom prst="rect">
            <a:avLst/>
          </a:prstGeom>
        </p:spPr>
        <p:txBody>
          <a:bodyPr/>
          <a:lstStyle>
            <a:lvl1pPr marL="0" indent="0">
              <a:buNone/>
              <a:defRPr sz="4400">
                <a:solidFill>
                  <a:srgbClr val="00A1CE"/>
                </a:solidFill>
                <a:latin typeface="Century Gothic" panose="020B0502020202020204" pitchFamily="34" charset="0"/>
              </a:defRPr>
            </a:lvl1pPr>
            <a:lvl2pPr>
              <a:defRPr>
                <a:solidFill>
                  <a:srgbClr val="00A1CE"/>
                </a:solidFill>
              </a:defRPr>
            </a:lvl2pPr>
            <a:lvl3pPr>
              <a:defRPr>
                <a:solidFill>
                  <a:srgbClr val="00A1CE"/>
                </a:solidFill>
              </a:defRPr>
            </a:lvl3pPr>
            <a:lvl4pPr>
              <a:defRPr>
                <a:solidFill>
                  <a:srgbClr val="00A1CE"/>
                </a:solidFill>
              </a:defRPr>
            </a:lvl4pPr>
            <a:lvl5pPr marL="1828800" indent="0" algn="l">
              <a:buNone/>
              <a:defRPr>
                <a:solidFill>
                  <a:srgbClr val="00A1CE"/>
                </a:solidFill>
              </a:defRPr>
            </a:lvl5pPr>
          </a:lstStyle>
          <a:p>
            <a:pPr lvl="0"/>
            <a:r>
              <a:rPr lang="en-US" dirty="0"/>
              <a:t>Title</a:t>
            </a:r>
          </a:p>
        </p:txBody>
      </p:sp>
      <p:sp>
        <p:nvSpPr>
          <p:cNvPr id="14" name="Text Placeholder 13"/>
          <p:cNvSpPr>
            <a:spLocks noGrp="1"/>
          </p:cNvSpPr>
          <p:nvPr>
            <p:ph type="body" sz="quarter" idx="12"/>
          </p:nvPr>
        </p:nvSpPr>
        <p:spPr>
          <a:xfrm>
            <a:off x="382983" y="4400615"/>
            <a:ext cx="3753858" cy="1138238"/>
          </a:xfrm>
          <a:prstGeom prst="rect">
            <a:avLst/>
          </a:prstGeom>
        </p:spPr>
        <p:txBody>
          <a:bodyPr/>
          <a:lstStyle>
            <a:lvl1pPr marL="0" indent="0">
              <a:buNone/>
              <a:defRPr>
                <a:solidFill>
                  <a:schemeClr val="bg1"/>
                </a:solidFill>
                <a:latin typeface="Century Gothic" panose="020B0502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p:txBody>
      </p:sp>
    </p:spTree>
    <p:extLst>
      <p:ext uri="{BB962C8B-B14F-4D97-AF65-F5344CB8AC3E}">
        <p14:creationId xmlns:p14="http://schemas.microsoft.com/office/powerpoint/2010/main" val="1734380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solidFill>
                  <a:prstClr val="black">
                    <a:tint val="75000"/>
                  </a:prstClr>
                </a:solidFill>
              </a:rPr>
              <a:t>SEA - Confidential</a:t>
            </a:r>
          </a:p>
        </p:txBody>
      </p:sp>
      <p:sp>
        <p:nvSpPr>
          <p:cNvPr id="6" name="Slide Number Placeholder 5"/>
          <p:cNvSpPr>
            <a:spLocks noGrp="1"/>
          </p:cNvSpPr>
          <p:nvPr>
            <p:ph type="sldNum" sz="quarter" idx="12"/>
          </p:nvPr>
        </p:nvSpPr>
        <p:spPr/>
        <p:txBody>
          <a:bodyPr/>
          <a:lstStyle/>
          <a:p>
            <a:fld id="{B69C8BF4-CD0A-4049-BB59-03323412946A}" type="slidenum">
              <a:rPr lang="en-US" smtClean="0">
                <a:solidFill>
                  <a:prstClr val="black">
                    <a:tint val="75000"/>
                  </a:prstClr>
                </a:solidFill>
              </a:rPr>
              <a:pPr/>
              <a:t>‹#›</a:t>
            </a:fld>
            <a:endParaRPr lang="en-US">
              <a:solidFill>
                <a:prstClr val="black">
                  <a:tint val="75000"/>
                </a:prstClr>
              </a:solidFill>
            </a:endParaRPr>
          </a:p>
        </p:txBody>
      </p:sp>
      <p:sp>
        <p:nvSpPr>
          <p:cNvPr id="7" name="Content Placeholder 2"/>
          <p:cNvSpPr>
            <a:spLocks noGrp="1"/>
          </p:cNvSpPr>
          <p:nvPr>
            <p:ph sz="quarter" idx="13"/>
          </p:nvPr>
        </p:nvSpPr>
        <p:spPr>
          <a:xfrm>
            <a:off x="669112" y="1307767"/>
            <a:ext cx="10750255" cy="4891013"/>
          </a:xfrm>
          <a:prstGeom prst="rect">
            <a:avLst/>
          </a:prstGeom>
        </p:spPr>
        <p:txBody>
          <a:bodyPr/>
          <a:lstStyle>
            <a:lvl1pPr>
              <a:defRPr sz="2400">
                <a:latin typeface="Century Gothic" panose="020B0502020202020204" pitchFamily="34" charset="0"/>
              </a:defRPr>
            </a:lvl1pPr>
            <a:lvl2pPr marL="457200" indent="0">
              <a:buNone/>
              <a:defRPr/>
            </a:lvl2pPr>
          </a:lstStyle>
          <a:p>
            <a:pPr lvl="0"/>
            <a:r>
              <a:rPr lang="en-US" dirty="0"/>
              <a:t>Click to edit</a:t>
            </a:r>
          </a:p>
        </p:txBody>
      </p:sp>
      <p:sp>
        <p:nvSpPr>
          <p:cNvPr id="8" name="Title 7"/>
          <p:cNvSpPr>
            <a:spLocks noGrp="1"/>
          </p:cNvSpPr>
          <p:nvPr>
            <p:ph type="title" hasCustomPrompt="1"/>
          </p:nvPr>
        </p:nvSpPr>
        <p:spPr>
          <a:xfrm>
            <a:off x="598967" y="178941"/>
            <a:ext cx="6259033" cy="512171"/>
          </a:xfrm>
          <a:prstGeom prst="rect">
            <a:avLst/>
          </a:prstGeom>
        </p:spPr>
        <p:txBody>
          <a:bodyPr/>
          <a:lstStyle>
            <a:lvl1pPr algn="l">
              <a:defRPr sz="2800" baseline="0">
                <a:solidFill>
                  <a:srgbClr val="00A1CE"/>
                </a:solidFill>
                <a:latin typeface="Century Gothic" panose="020B0502020202020204" pitchFamily="34" charset="0"/>
              </a:defRPr>
            </a:lvl1pPr>
          </a:lstStyle>
          <a:p>
            <a:r>
              <a:rPr lang="en-US" dirty="0"/>
              <a:t>Click to edit Title</a:t>
            </a:r>
          </a:p>
        </p:txBody>
      </p:sp>
    </p:spTree>
    <p:extLst>
      <p:ext uri="{BB962C8B-B14F-4D97-AF65-F5344CB8AC3E}">
        <p14:creationId xmlns:p14="http://schemas.microsoft.com/office/powerpoint/2010/main" val="3826713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2" descr="light_blueBackgroun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143"/>
            <a:ext cx="12202925" cy="6864145"/>
          </a:xfrm>
          <a:prstGeom prst="rect">
            <a:avLst/>
          </a:prstGeom>
        </p:spPr>
      </p:pic>
    </p:spTree>
    <p:extLst>
      <p:ext uri="{BB962C8B-B14F-4D97-AF65-F5344CB8AC3E}">
        <p14:creationId xmlns:p14="http://schemas.microsoft.com/office/powerpoint/2010/main" val="423642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Rectangle 2"/>
          <p:cNvSpPr>
            <a:spLocks noGrp="1" noChangeArrowheads="1"/>
          </p:cNvSpPr>
          <p:nvPr>
            <p:ph idx="1"/>
          </p:nvPr>
        </p:nvSpPr>
        <p:spPr bwMode="auto">
          <a:xfrm>
            <a:off x="302500" y="1219200"/>
            <a:ext cx="11458347"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552331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SEA - Confidential</a:t>
            </a:r>
          </a:p>
        </p:txBody>
      </p:sp>
      <p:sp>
        <p:nvSpPr>
          <p:cNvPr id="6" name="Slide Number Placeholder 5"/>
          <p:cNvSpPr>
            <a:spLocks noGrp="1"/>
          </p:cNvSpPr>
          <p:nvPr>
            <p:ph type="sldNum" sz="quarter" idx="12"/>
          </p:nvPr>
        </p:nvSpPr>
        <p:spPr/>
        <p:txBody>
          <a:bodyPr/>
          <a:lstStyle/>
          <a:p>
            <a:fld id="{B69C8BF4-CD0A-4049-BB59-03323412946A}" type="slidenum">
              <a:rPr lang="en-US" smtClean="0"/>
              <a:pPr/>
              <a:t>‹#›</a:t>
            </a:fld>
            <a:endParaRPr lang="en-US"/>
          </a:p>
        </p:txBody>
      </p:sp>
      <p:sp>
        <p:nvSpPr>
          <p:cNvPr id="7" name="Content Placeholder 2"/>
          <p:cNvSpPr>
            <a:spLocks noGrp="1"/>
          </p:cNvSpPr>
          <p:nvPr>
            <p:ph sz="quarter" idx="13"/>
          </p:nvPr>
        </p:nvSpPr>
        <p:spPr>
          <a:xfrm>
            <a:off x="173183" y="901931"/>
            <a:ext cx="11845635" cy="5444836"/>
          </a:xfrm>
          <a:prstGeom prst="rect">
            <a:avLst/>
          </a:prstGeom>
        </p:spPr>
        <p:txBody>
          <a:bodyPr/>
          <a:lstStyle>
            <a:lvl1pPr>
              <a:defRPr sz="2400">
                <a:latin typeface="Century Gothic" panose="020B0502020202020204" pitchFamily="34" charset="0"/>
              </a:defRPr>
            </a:lvl1pPr>
            <a:lvl2pPr marL="457200" indent="0">
              <a:buNone/>
              <a:defRPr/>
            </a:lvl2pPr>
          </a:lstStyle>
          <a:p>
            <a:pPr lvl="0"/>
            <a:r>
              <a:rPr lang="en-US" dirty="0"/>
              <a:t>Click to edit</a:t>
            </a:r>
          </a:p>
        </p:txBody>
      </p:sp>
      <p:sp>
        <p:nvSpPr>
          <p:cNvPr id="8" name="Title 7"/>
          <p:cNvSpPr>
            <a:spLocks noGrp="1"/>
          </p:cNvSpPr>
          <p:nvPr>
            <p:ph type="title" hasCustomPrompt="1"/>
          </p:nvPr>
        </p:nvSpPr>
        <p:spPr>
          <a:xfrm>
            <a:off x="49877" y="37407"/>
            <a:ext cx="6808124" cy="621813"/>
          </a:xfrm>
          <a:prstGeom prst="rect">
            <a:avLst/>
          </a:prstGeom>
        </p:spPr>
        <p:txBody>
          <a:bodyPr anchor="ctr"/>
          <a:lstStyle>
            <a:lvl1pPr algn="l">
              <a:defRPr sz="2800" baseline="0">
                <a:solidFill>
                  <a:srgbClr val="00A1CE"/>
                </a:solidFill>
                <a:latin typeface="Century Gothic" panose="020B0502020202020204" pitchFamily="34" charset="0"/>
              </a:defRPr>
            </a:lvl1pPr>
          </a:lstStyle>
          <a:p>
            <a:r>
              <a:rPr lang="en-US" dirty="0"/>
              <a:t>Click to edit Title</a:t>
            </a:r>
          </a:p>
        </p:txBody>
      </p:sp>
    </p:spTree>
    <p:extLst>
      <p:ext uri="{BB962C8B-B14F-4D97-AF65-F5344CB8AC3E}">
        <p14:creationId xmlns:p14="http://schemas.microsoft.com/office/powerpoint/2010/main" val="3826713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a:prstGeom prst="rect">
            <a:avLst/>
          </a:prstGeom>
          <a:solidFill>
            <a:schemeClr val="bg1">
              <a:lumMod val="95000"/>
            </a:schemeClr>
          </a:solidFill>
          <a:effectLst/>
        </p:spPr>
        <p:txBody>
          <a:bodyPr/>
          <a:lstStyle>
            <a:lvl1pPr>
              <a:defRPr sz="2000" b="0" i="0" baseline="0">
                <a:latin typeface="Century Gothic obyčejné"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Insert a picture</a:t>
            </a:r>
          </a:p>
        </p:txBody>
      </p:sp>
      <p:grpSp>
        <p:nvGrpSpPr>
          <p:cNvPr id="7" name="Group 6"/>
          <p:cNvGrpSpPr/>
          <p:nvPr userDrawn="1"/>
        </p:nvGrpSpPr>
        <p:grpSpPr>
          <a:xfrm>
            <a:off x="-27028" y="3608311"/>
            <a:ext cx="5567216" cy="2009345"/>
            <a:chOff x="-38179" y="1042458"/>
            <a:chExt cx="5427754" cy="3088659"/>
          </a:xfrm>
        </p:grpSpPr>
        <p:sp>
          <p:nvSpPr>
            <p:cNvPr id="8" name="Rectangle 2"/>
            <p:cNvSpPr/>
            <p:nvPr/>
          </p:nvSpPr>
          <p:spPr>
            <a:xfrm flipV="1">
              <a:off x="2385664" y="1911968"/>
              <a:ext cx="2886506" cy="2209673"/>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622" h="5157009">
                  <a:moveTo>
                    <a:pt x="0" y="0"/>
                  </a:moveTo>
                  <a:lnTo>
                    <a:pt x="5538366" y="0"/>
                  </a:lnTo>
                  <a:lnTo>
                    <a:pt x="6736622" y="5152735"/>
                  </a:lnTo>
                  <a:lnTo>
                    <a:pt x="1202536" y="5157009"/>
                  </a:lnTo>
                  <a:lnTo>
                    <a:pt x="0" y="0"/>
                  </a:lnTo>
                  <a:close/>
                </a:path>
              </a:pathLst>
            </a:custGeom>
            <a:solidFill>
              <a:srgbClr val="00A0CE"/>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sp>
          <p:nvSpPr>
            <p:cNvPr id="9" name="Rectangle 2"/>
            <p:cNvSpPr/>
            <p:nvPr/>
          </p:nvSpPr>
          <p:spPr>
            <a:xfrm flipV="1">
              <a:off x="-38179" y="1042458"/>
              <a:ext cx="5427754" cy="3088659"/>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 name="connsiteX0" fmla="*/ 2346254 w 9082876"/>
                <a:gd name="connsiteY0" fmla="*/ 0 h 5168604"/>
                <a:gd name="connsiteX1" fmla="*/ 7884620 w 9082876"/>
                <a:gd name="connsiteY1" fmla="*/ 0 h 5168604"/>
                <a:gd name="connsiteX2" fmla="*/ 9082876 w 9082876"/>
                <a:gd name="connsiteY2" fmla="*/ 5152735 h 5168604"/>
                <a:gd name="connsiteX3" fmla="*/ 0 w 9082876"/>
                <a:gd name="connsiteY3" fmla="*/ 5168604 h 5168604"/>
                <a:gd name="connsiteX4" fmla="*/ 2346254 w 9082876"/>
                <a:gd name="connsiteY4" fmla="*/ 0 h 5168604"/>
                <a:gd name="connsiteX0" fmla="*/ 26783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26783 w 9082876"/>
                <a:gd name="connsiteY4" fmla="*/ 11596 h 5168604"/>
                <a:gd name="connsiteX0" fmla="*/ 119562 w 9082876"/>
                <a:gd name="connsiteY0" fmla="*/ 69575 h 5168604"/>
                <a:gd name="connsiteX1" fmla="*/ 7884620 w 9082876"/>
                <a:gd name="connsiteY1" fmla="*/ 0 h 5168604"/>
                <a:gd name="connsiteX2" fmla="*/ 9082876 w 9082876"/>
                <a:gd name="connsiteY2" fmla="*/ 5152735 h 5168604"/>
                <a:gd name="connsiteX3" fmla="*/ 0 w 9082876"/>
                <a:gd name="connsiteY3" fmla="*/ 5168604 h 5168604"/>
                <a:gd name="connsiteX4" fmla="*/ 119562 w 9082876"/>
                <a:gd name="connsiteY4" fmla="*/ 69575 h 5168604"/>
                <a:gd name="connsiteX0" fmla="*/ 15186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15186 w 9082876"/>
                <a:gd name="connsiteY4" fmla="*/ 11596 h 5168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876" h="5168604">
                  <a:moveTo>
                    <a:pt x="15186" y="11596"/>
                  </a:moveTo>
                  <a:lnTo>
                    <a:pt x="7884620" y="0"/>
                  </a:lnTo>
                  <a:lnTo>
                    <a:pt x="9082876" y="5152735"/>
                  </a:lnTo>
                  <a:lnTo>
                    <a:pt x="0" y="5168604"/>
                  </a:lnTo>
                  <a:lnTo>
                    <a:pt x="15186" y="11596"/>
                  </a:ln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grpSp>
      <p:sp>
        <p:nvSpPr>
          <p:cNvPr id="12" name="Text Placeholder 11"/>
          <p:cNvSpPr>
            <a:spLocks noGrp="1"/>
          </p:cNvSpPr>
          <p:nvPr>
            <p:ph type="body" sz="quarter" idx="11" hasCustomPrompt="1"/>
          </p:nvPr>
        </p:nvSpPr>
        <p:spPr>
          <a:xfrm>
            <a:off x="382403" y="3650842"/>
            <a:ext cx="3754438" cy="751039"/>
          </a:xfrm>
          <a:prstGeom prst="rect">
            <a:avLst/>
          </a:prstGeom>
        </p:spPr>
        <p:txBody>
          <a:bodyPr/>
          <a:lstStyle>
            <a:lvl1pPr marL="0" indent="0">
              <a:buNone/>
              <a:defRPr sz="4400">
                <a:solidFill>
                  <a:srgbClr val="00A1CE"/>
                </a:solidFill>
                <a:latin typeface="Century Gothic" panose="020B0502020202020204" pitchFamily="34" charset="0"/>
              </a:defRPr>
            </a:lvl1pPr>
            <a:lvl2pPr>
              <a:defRPr>
                <a:solidFill>
                  <a:srgbClr val="00A1CE"/>
                </a:solidFill>
              </a:defRPr>
            </a:lvl2pPr>
            <a:lvl3pPr>
              <a:defRPr>
                <a:solidFill>
                  <a:srgbClr val="00A1CE"/>
                </a:solidFill>
              </a:defRPr>
            </a:lvl3pPr>
            <a:lvl4pPr>
              <a:defRPr>
                <a:solidFill>
                  <a:srgbClr val="00A1CE"/>
                </a:solidFill>
              </a:defRPr>
            </a:lvl4pPr>
            <a:lvl5pPr marL="1828800" indent="0" algn="l">
              <a:buNone/>
              <a:defRPr>
                <a:solidFill>
                  <a:srgbClr val="00A1CE"/>
                </a:solidFill>
              </a:defRPr>
            </a:lvl5pPr>
          </a:lstStyle>
          <a:p>
            <a:pPr lvl="0"/>
            <a:r>
              <a:rPr lang="en-US" dirty="0"/>
              <a:t>Title</a:t>
            </a:r>
          </a:p>
        </p:txBody>
      </p:sp>
      <p:sp>
        <p:nvSpPr>
          <p:cNvPr id="14" name="Text Placeholder 13"/>
          <p:cNvSpPr>
            <a:spLocks noGrp="1"/>
          </p:cNvSpPr>
          <p:nvPr>
            <p:ph type="body" sz="quarter" idx="12"/>
          </p:nvPr>
        </p:nvSpPr>
        <p:spPr>
          <a:xfrm>
            <a:off x="382983" y="4400615"/>
            <a:ext cx="3753858" cy="1138238"/>
          </a:xfrm>
          <a:prstGeom prst="rect">
            <a:avLst/>
          </a:prstGeom>
        </p:spPr>
        <p:txBody>
          <a:bodyPr/>
          <a:lstStyle>
            <a:lvl1pPr marL="0" indent="0">
              <a:buNone/>
              <a:defRPr>
                <a:solidFill>
                  <a:schemeClr val="bg1"/>
                </a:solidFill>
                <a:latin typeface="Century Gothic" panose="020B0502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p:txBody>
      </p:sp>
    </p:spTree>
    <p:extLst>
      <p:ext uri="{BB962C8B-B14F-4D97-AF65-F5344CB8AC3E}">
        <p14:creationId xmlns:p14="http://schemas.microsoft.com/office/powerpoint/2010/main" val="3830113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a:prstGeom prst="rect">
            <a:avLst/>
          </a:prstGeom>
          <a:solidFill>
            <a:schemeClr val="bg1">
              <a:lumMod val="95000"/>
            </a:schemeClr>
          </a:solidFill>
          <a:effectLst/>
        </p:spPr>
        <p:txBody>
          <a:bodyPr/>
          <a:lstStyle>
            <a:lvl1pPr>
              <a:defRPr sz="2000" b="0" i="0" baseline="0">
                <a:latin typeface="Century Gothic obyčejné"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Insert a picture</a:t>
            </a:r>
          </a:p>
        </p:txBody>
      </p:sp>
      <p:grpSp>
        <p:nvGrpSpPr>
          <p:cNvPr id="7" name="Group 6"/>
          <p:cNvGrpSpPr/>
          <p:nvPr userDrawn="1"/>
        </p:nvGrpSpPr>
        <p:grpSpPr>
          <a:xfrm>
            <a:off x="-27028" y="3608311"/>
            <a:ext cx="5567216" cy="2009345"/>
            <a:chOff x="-38179" y="1042458"/>
            <a:chExt cx="5427754" cy="3088659"/>
          </a:xfrm>
        </p:grpSpPr>
        <p:sp>
          <p:nvSpPr>
            <p:cNvPr id="8" name="Rectangle 2"/>
            <p:cNvSpPr/>
            <p:nvPr/>
          </p:nvSpPr>
          <p:spPr>
            <a:xfrm flipV="1">
              <a:off x="2385664" y="1911968"/>
              <a:ext cx="2886506" cy="2209673"/>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622" h="5157009">
                  <a:moveTo>
                    <a:pt x="0" y="0"/>
                  </a:moveTo>
                  <a:lnTo>
                    <a:pt x="5538366" y="0"/>
                  </a:lnTo>
                  <a:lnTo>
                    <a:pt x="6736622" y="5152735"/>
                  </a:lnTo>
                  <a:lnTo>
                    <a:pt x="1202536" y="5157009"/>
                  </a:lnTo>
                  <a:lnTo>
                    <a:pt x="0" y="0"/>
                  </a:lnTo>
                  <a:close/>
                </a:path>
              </a:pathLst>
            </a:custGeom>
            <a:solidFill>
              <a:srgbClr val="00A0CE"/>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sp>
          <p:nvSpPr>
            <p:cNvPr id="9" name="Rectangle 2"/>
            <p:cNvSpPr/>
            <p:nvPr/>
          </p:nvSpPr>
          <p:spPr>
            <a:xfrm flipV="1">
              <a:off x="-38179" y="1042458"/>
              <a:ext cx="5427754" cy="3088659"/>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 name="connsiteX0" fmla="*/ 2346254 w 9082876"/>
                <a:gd name="connsiteY0" fmla="*/ 0 h 5168604"/>
                <a:gd name="connsiteX1" fmla="*/ 7884620 w 9082876"/>
                <a:gd name="connsiteY1" fmla="*/ 0 h 5168604"/>
                <a:gd name="connsiteX2" fmla="*/ 9082876 w 9082876"/>
                <a:gd name="connsiteY2" fmla="*/ 5152735 h 5168604"/>
                <a:gd name="connsiteX3" fmla="*/ 0 w 9082876"/>
                <a:gd name="connsiteY3" fmla="*/ 5168604 h 5168604"/>
                <a:gd name="connsiteX4" fmla="*/ 2346254 w 9082876"/>
                <a:gd name="connsiteY4" fmla="*/ 0 h 5168604"/>
                <a:gd name="connsiteX0" fmla="*/ 26783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26783 w 9082876"/>
                <a:gd name="connsiteY4" fmla="*/ 11596 h 5168604"/>
                <a:gd name="connsiteX0" fmla="*/ 119562 w 9082876"/>
                <a:gd name="connsiteY0" fmla="*/ 69575 h 5168604"/>
                <a:gd name="connsiteX1" fmla="*/ 7884620 w 9082876"/>
                <a:gd name="connsiteY1" fmla="*/ 0 h 5168604"/>
                <a:gd name="connsiteX2" fmla="*/ 9082876 w 9082876"/>
                <a:gd name="connsiteY2" fmla="*/ 5152735 h 5168604"/>
                <a:gd name="connsiteX3" fmla="*/ 0 w 9082876"/>
                <a:gd name="connsiteY3" fmla="*/ 5168604 h 5168604"/>
                <a:gd name="connsiteX4" fmla="*/ 119562 w 9082876"/>
                <a:gd name="connsiteY4" fmla="*/ 69575 h 5168604"/>
                <a:gd name="connsiteX0" fmla="*/ 15186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15186 w 9082876"/>
                <a:gd name="connsiteY4" fmla="*/ 11596 h 5168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876" h="5168604">
                  <a:moveTo>
                    <a:pt x="15186" y="11596"/>
                  </a:moveTo>
                  <a:lnTo>
                    <a:pt x="7884620" y="0"/>
                  </a:lnTo>
                  <a:lnTo>
                    <a:pt x="9082876" y="5152735"/>
                  </a:lnTo>
                  <a:lnTo>
                    <a:pt x="0" y="5168604"/>
                  </a:lnTo>
                  <a:lnTo>
                    <a:pt x="15186" y="11596"/>
                  </a:ln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grpSp>
      <p:sp>
        <p:nvSpPr>
          <p:cNvPr id="12" name="Text Placeholder 11"/>
          <p:cNvSpPr>
            <a:spLocks noGrp="1"/>
          </p:cNvSpPr>
          <p:nvPr>
            <p:ph type="body" sz="quarter" idx="11" hasCustomPrompt="1"/>
          </p:nvPr>
        </p:nvSpPr>
        <p:spPr>
          <a:xfrm>
            <a:off x="382403" y="3650842"/>
            <a:ext cx="3754438" cy="751039"/>
          </a:xfrm>
          <a:prstGeom prst="rect">
            <a:avLst/>
          </a:prstGeom>
        </p:spPr>
        <p:txBody>
          <a:bodyPr/>
          <a:lstStyle>
            <a:lvl1pPr marL="0" indent="0">
              <a:buNone/>
              <a:defRPr sz="4400">
                <a:solidFill>
                  <a:srgbClr val="00A1CE"/>
                </a:solidFill>
                <a:latin typeface="Century Gothic" panose="020B0502020202020204" pitchFamily="34" charset="0"/>
              </a:defRPr>
            </a:lvl1pPr>
            <a:lvl2pPr>
              <a:defRPr>
                <a:solidFill>
                  <a:srgbClr val="00A1CE"/>
                </a:solidFill>
              </a:defRPr>
            </a:lvl2pPr>
            <a:lvl3pPr>
              <a:defRPr>
                <a:solidFill>
                  <a:srgbClr val="00A1CE"/>
                </a:solidFill>
              </a:defRPr>
            </a:lvl3pPr>
            <a:lvl4pPr>
              <a:defRPr>
                <a:solidFill>
                  <a:srgbClr val="00A1CE"/>
                </a:solidFill>
              </a:defRPr>
            </a:lvl4pPr>
            <a:lvl5pPr marL="1828800" indent="0" algn="l">
              <a:buNone/>
              <a:defRPr>
                <a:solidFill>
                  <a:srgbClr val="00A1CE"/>
                </a:solidFill>
              </a:defRPr>
            </a:lvl5pPr>
          </a:lstStyle>
          <a:p>
            <a:pPr lvl="0"/>
            <a:r>
              <a:rPr lang="en-US" dirty="0"/>
              <a:t>Title</a:t>
            </a:r>
          </a:p>
        </p:txBody>
      </p:sp>
      <p:sp>
        <p:nvSpPr>
          <p:cNvPr id="14" name="Text Placeholder 13"/>
          <p:cNvSpPr>
            <a:spLocks noGrp="1"/>
          </p:cNvSpPr>
          <p:nvPr>
            <p:ph type="body" sz="quarter" idx="12"/>
          </p:nvPr>
        </p:nvSpPr>
        <p:spPr>
          <a:xfrm>
            <a:off x="382983" y="4400615"/>
            <a:ext cx="3753858" cy="1138238"/>
          </a:xfrm>
          <a:prstGeom prst="rect">
            <a:avLst/>
          </a:prstGeom>
        </p:spPr>
        <p:txBody>
          <a:bodyPr/>
          <a:lstStyle>
            <a:lvl1pPr marL="0" indent="0">
              <a:buNone/>
              <a:defRPr>
                <a:solidFill>
                  <a:schemeClr val="bg1"/>
                </a:solidFill>
                <a:latin typeface="Century Gothic" panose="020B0502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p:txBody>
      </p:sp>
    </p:spTree>
    <p:extLst>
      <p:ext uri="{BB962C8B-B14F-4D97-AF65-F5344CB8AC3E}">
        <p14:creationId xmlns:p14="http://schemas.microsoft.com/office/powerpoint/2010/main" val="18359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pic>
        <p:nvPicPr>
          <p:cNvPr id="2" name="Picture 1" descr="Samsung_Business_k.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80876" y="6373813"/>
            <a:ext cx="96918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73294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Rectangle 2"/>
          <p:cNvSpPr>
            <a:spLocks noGrp="1" noChangeArrowheads="1"/>
          </p:cNvSpPr>
          <p:nvPr>
            <p:ph idx="1"/>
          </p:nvPr>
        </p:nvSpPr>
        <p:spPr bwMode="auto">
          <a:xfrm>
            <a:off x="302500" y="1219200"/>
            <a:ext cx="11458347"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791264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4" name="Text Placeholder 11"/>
          <p:cNvSpPr>
            <a:spLocks noGrp="1"/>
          </p:cNvSpPr>
          <p:nvPr>
            <p:ph type="body" sz="quarter" idx="11" hasCustomPrompt="1"/>
          </p:nvPr>
        </p:nvSpPr>
        <p:spPr>
          <a:xfrm>
            <a:off x="382403" y="3650842"/>
            <a:ext cx="3754438" cy="751039"/>
          </a:xfrm>
          <a:prstGeom prst="rect">
            <a:avLst/>
          </a:prstGeom>
        </p:spPr>
        <p:txBody>
          <a:bodyPr/>
          <a:lstStyle>
            <a:lvl1pPr marL="0" indent="0">
              <a:buNone/>
              <a:defRPr sz="4400">
                <a:solidFill>
                  <a:srgbClr val="00A1CE"/>
                </a:solidFill>
                <a:latin typeface="Century Gothic" panose="020B0502020202020204" pitchFamily="34" charset="0"/>
              </a:defRPr>
            </a:lvl1pPr>
            <a:lvl2pPr>
              <a:defRPr>
                <a:solidFill>
                  <a:srgbClr val="00A1CE"/>
                </a:solidFill>
              </a:defRPr>
            </a:lvl2pPr>
            <a:lvl3pPr>
              <a:defRPr>
                <a:solidFill>
                  <a:srgbClr val="00A1CE"/>
                </a:solidFill>
              </a:defRPr>
            </a:lvl3pPr>
            <a:lvl4pPr>
              <a:defRPr>
                <a:solidFill>
                  <a:srgbClr val="00A1CE"/>
                </a:solidFill>
              </a:defRPr>
            </a:lvl4pPr>
            <a:lvl5pPr marL="1828800" indent="0" algn="l">
              <a:buNone/>
              <a:defRPr>
                <a:solidFill>
                  <a:srgbClr val="00A1CE"/>
                </a:solidFill>
              </a:defRPr>
            </a:lvl5pPr>
          </a:lstStyle>
          <a:p>
            <a:pPr lvl="0"/>
            <a:r>
              <a:rPr lang="en-US" dirty="0"/>
              <a:t>Title</a:t>
            </a:r>
          </a:p>
        </p:txBody>
      </p:sp>
      <p:sp>
        <p:nvSpPr>
          <p:cNvPr id="5" name="Text Placeholder 13"/>
          <p:cNvSpPr>
            <a:spLocks noGrp="1"/>
          </p:cNvSpPr>
          <p:nvPr>
            <p:ph type="body" sz="quarter" idx="12"/>
          </p:nvPr>
        </p:nvSpPr>
        <p:spPr>
          <a:xfrm>
            <a:off x="382983" y="4400615"/>
            <a:ext cx="3753858" cy="1138238"/>
          </a:xfrm>
          <a:prstGeom prst="rect">
            <a:avLst/>
          </a:prstGeom>
        </p:spPr>
        <p:txBody>
          <a:bodyPr/>
          <a:lstStyle>
            <a:lvl1pPr marL="0" indent="0">
              <a:buNone/>
              <a:defRPr>
                <a:solidFill>
                  <a:schemeClr val="bg1"/>
                </a:solidFill>
                <a:latin typeface="Century Gothic" panose="020B0502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p:txBody>
      </p:sp>
    </p:spTree>
    <p:extLst>
      <p:ext uri="{BB962C8B-B14F-4D97-AF65-F5344CB8AC3E}">
        <p14:creationId xmlns:p14="http://schemas.microsoft.com/office/powerpoint/2010/main" val="3158927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Title 13"/>
          <p:cNvSpPr>
            <a:spLocks noGrp="1"/>
          </p:cNvSpPr>
          <p:nvPr>
            <p:ph type="title" hasCustomPrompt="1"/>
          </p:nvPr>
        </p:nvSpPr>
        <p:spPr>
          <a:xfrm>
            <a:off x="394448" y="756029"/>
            <a:ext cx="3284418" cy="449316"/>
          </a:xfrm>
          <a:prstGeom prst="rect">
            <a:avLst/>
          </a:prstGeom>
        </p:spPr>
        <p:txBody>
          <a:bodyPr/>
          <a:lstStyle>
            <a:lvl1pPr>
              <a:defRPr sz="2800">
                <a:solidFill>
                  <a:srgbClr val="00A1CE"/>
                </a:solidFill>
                <a:latin typeface="+mj-lt"/>
                <a:ea typeface="Samsung Sharp Sans Medium" charset="0"/>
                <a:cs typeface="Samsung Sharp Sans Medium" charset="0"/>
              </a:defRPr>
            </a:lvl1pPr>
          </a:lstStyle>
          <a:p>
            <a:r>
              <a:rPr lang="en-US" dirty="0"/>
              <a:t>Click to edit Title</a:t>
            </a:r>
          </a:p>
        </p:txBody>
      </p:sp>
      <p:sp>
        <p:nvSpPr>
          <p:cNvPr id="17" name="Text Placeholder 16"/>
          <p:cNvSpPr>
            <a:spLocks noGrp="1"/>
          </p:cNvSpPr>
          <p:nvPr>
            <p:ph type="body" sz="quarter" idx="10"/>
          </p:nvPr>
        </p:nvSpPr>
        <p:spPr>
          <a:xfrm>
            <a:off x="394447" y="1205345"/>
            <a:ext cx="3284419" cy="3558041"/>
          </a:xfrm>
          <a:prstGeom prst="rect">
            <a:avLst/>
          </a:prstGeom>
        </p:spPr>
        <p:txBody>
          <a:bodyPr/>
          <a:lstStyle>
            <a:lvl1pPr marL="0" indent="0">
              <a:buNone/>
              <a:defRPr sz="2400">
                <a:solidFill>
                  <a:schemeClr val="bg1"/>
                </a:solidFill>
                <a:latin typeface="+mj-lt"/>
                <a:ea typeface="Samsung Sharp Sans Medium" charset="0"/>
                <a:cs typeface="Samsung Sharp Sans Medium"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a:t>
            </a:r>
          </a:p>
        </p:txBody>
      </p:sp>
      <p:sp>
        <p:nvSpPr>
          <p:cNvPr id="3" name="Content Placeholder 2"/>
          <p:cNvSpPr>
            <a:spLocks noGrp="1"/>
          </p:cNvSpPr>
          <p:nvPr>
            <p:ph sz="quarter" idx="11"/>
          </p:nvPr>
        </p:nvSpPr>
        <p:spPr>
          <a:xfrm>
            <a:off x="4976037" y="1084521"/>
            <a:ext cx="6836735" cy="4859079"/>
          </a:xfrm>
          <a:prstGeom prst="rect">
            <a:avLst/>
          </a:prstGeom>
        </p:spPr>
        <p:txBody>
          <a:bodyPr/>
          <a:lstStyle>
            <a:lvl1pPr>
              <a:defRPr sz="2400"/>
            </a:lvl1pPr>
          </a:lstStyle>
          <a:p>
            <a:pPr lvl="0"/>
            <a:r>
              <a:rPr lang="en-US" dirty="0"/>
              <a:t>Click to edit</a:t>
            </a:r>
          </a:p>
        </p:txBody>
      </p:sp>
      <p:sp>
        <p:nvSpPr>
          <p:cNvPr id="4" name="Footer Placeholder 3"/>
          <p:cNvSpPr>
            <a:spLocks noGrp="1"/>
          </p:cNvSpPr>
          <p:nvPr>
            <p:ph type="ftr" sz="quarter" idx="12"/>
          </p:nvPr>
        </p:nvSpPr>
        <p:spPr/>
        <p:txBody>
          <a:bodyPr/>
          <a:lstStyle/>
          <a:p>
            <a:r>
              <a:rPr lang="en-US"/>
              <a:t>SEA - Confidential</a:t>
            </a:r>
            <a:endParaRPr lang="en-US" dirty="0"/>
          </a:p>
        </p:txBody>
      </p:sp>
      <p:sp>
        <p:nvSpPr>
          <p:cNvPr id="5" name="Slide Number Placeholder 4"/>
          <p:cNvSpPr>
            <a:spLocks noGrp="1"/>
          </p:cNvSpPr>
          <p:nvPr>
            <p:ph type="sldNum" sz="quarter" idx="13"/>
          </p:nvPr>
        </p:nvSpPr>
        <p:spPr/>
        <p:txBody>
          <a:bodyPr/>
          <a:lstStyle/>
          <a:p>
            <a:fld id="{E0B5262C-6049-491D-95C9-12EA2DE456C4}" type="slidenum">
              <a:rPr lang="en-US" smtClean="0"/>
              <a:pPr/>
              <a:t>‹#›</a:t>
            </a:fld>
            <a:endParaRPr lang="en-US"/>
          </a:p>
        </p:txBody>
      </p:sp>
    </p:spTree>
    <p:extLst>
      <p:ext uri="{BB962C8B-B14F-4D97-AF65-F5344CB8AC3E}">
        <p14:creationId xmlns:p14="http://schemas.microsoft.com/office/powerpoint/2010/main" val="18274132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1.xml"/><Relationship Id="rId7"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p:cNvGrpSpPr/>
          <p:nvPr userDrawn="1"/>
        </p:nvGrpSpPr>
        <p:grpSpPr>
          <a:xfrm>
            <a:off x="-27028" y="3608311"/>
            <a:ext cx="5567216" cy="2009345"/>
            <a:chOff x="-38179" y="1042458"/>
            <a:chExt cx="5427754" cy="3088659"/>
          </a:xfrm>
        </p:grpSpPr>
        <p:sp>
          <p:nvSpPr>
            <p:cNvPr id="3" name="Rectangle 2"/>
            <p:cNvSpPr/>
            <p:nvPr/>
          </p:nvSpPr>
          <p:spPr>
            <a:xfrm flipV="1">
              <a:off x="2385664" y="1911968"/>
              <a:ext cx="2886506" cy="2209673"/>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622" h="5157009">
                  <a:moveTo>
                    <a:pt x="0" y="0"/>
                  </a:moveTo>
                  <a:lnTo>
                    <a:pt x="5538366" y="0"/>
                  </a:lnTo>
                  <a:lnTo>
                    <a:pt x="6736622" y="5152735"/>
                  </a:lnTo>
                  <a:lnTo>
                    <a:pt x="1202536" y="5157009"/>
                  </a:lnTo>
                  <a:lnTo>
                    <a:pt x="0" y="0"/>
                  </a:lnTo>
                  <a:close/>
                </a:path>
              </a:pathLst>
            </a:custGeom>
            <a:solidFill>
              <a:srgbClr val="00A0CE"/>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sp>
          <p:nvSpPr>
            <p:cNvPr id="4" name="Rectangle 2"/>
            <p:cNvSpPr/>
            <p:nvPr/>
          </p:nvSpPr>
          <p:spPr>
            <a:xfrm flipV="1">
              <a:off x="-38179" y="1042458"/>
              <a:ext cx="5427754" cy="3088659"/>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 name="connsiteX0" fmla="*/ 2346254 w 9082876"/>
                <a:gd name="connsiteY0" fmla="*/ 0 h 5168604"/>
                <a:gd name="connsiteX1" fmla="*/ 7884620 w 9082876"/>
                <a:gd name="connsiteY1" fmla="*/ 0 h 5168604"/>
                <a:gd name="connsiteX2" fmla="*/ 9082876 w 9082876"/>
                <a:gd name="connsiteY2" fmla="*/ 5152735 h 5168604"/>
                <a:gd name="connsiteX3" fmla="*/ 0 w 9082876"/>
                <a:gd name="connsiteY3" fmla="*/ 5168604 h 5168604"/>
                <a:gd name="connsiteX4" fmla="*/ 2346254 w 9082876"/>
                <a:gd name="connsiteY4" fmla="*/ 0 h 5168604"/>
                <a:gd name="connsiteX0" fmla="*/ 26783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26783 w 9082876"/>
                <a:gd name="connsiteY4" fmla="*/ 11596 h 5168604"/>
                <a:gd name="connsiteX0" fmla="*/ 119562 w 9082876"/>
                <a:gd name="connsiteY0" fmla="*/ 69575 h 5168604"/>
                <a:gd name="connsiteX1" fmla="*/ 7884620 w 9082876"/>
                <a:gd name="connsiteY1" fmla="*/ 0 h 5168604"/>
                <a:gd name="connsiteX2" fmla="*/ 9082876 w 9082876"/>
                <a:gd name="connsiteY2" fmla="*/ 5152735 h 5168604"/>
                <a:gd name="connsiteX3" fmla="*/ 0 w 9082876"/>
                <a:gd name="connsiteY3" fmla="*/ 5168604 h 5168604"/>
                <a:gd name="connsiteX4" fmla="*/ 119562 w 9082876"/>
                <a:gd name="connsiteY4" fmla="*/ 69575 h 5168604"/>
                <a:gd name="connsiteX0" fmla="*/ 15186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15186 w 9082876"/>
                <a:gd name="connsiteY4" fmla="*/ 11596 h 5168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876" h="5168604">
                  <a:moveTo>
                    <a:pt x="15186" y="11596"/>
                  </a:moveTo>
                  <a:lnTo>
                    <a:pt x="7884620" y="0"/>
                  </a:lnTo>
                  <a:lnTo>
                    <a:pt x="9082876" y="5152735"/>
                  </a:lnTo>
                  <a:lnTo>
                    <a:pt x="0" y="5168604"/>
                  </a:lnTo>
                  <a:lnTo>
                    <a:pt x="15186" y="11596"/>
                  </a:ln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grpSp>
    </p:spTree>
    <p:extLst>
      <p:ext uri="{BB962C8B-B14F-4D97-AF65-F5344CB8AC3E}">
        <p14:creationId xmlns:p14="http://schemas.microsoft.com/office/powerpoint/2010/main" val="564826799"/>
      </p:ext>
    </p:extLst>
  </p:cSld>
  <p:clrMap bg1="lt1" tx1="dk1" bg2="lt2" tx2="dk2" accent1="accent1" accent2="accent2" accent3="accent3" accent4="accent4" accent5="accent5" accent6="accent6" hlink="hlink" folHlink="folHlink"/>
  <p:sldLayoutIdLst>
    <p:sldLayoutId id="2147483705" r:id="rId1"/>
    <p:sldLayoutId id="2147483987"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165600" y="6494579"/>
            <a:ext cx="38608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panose="020B0502020202020204" pitchFamily="34" charset="0"/>
              </a:defRPr>
            </a:lvl1pPr>
          </a:lstStyle>
          <a:p>
            <a:r>
              <a:rPr lang="en-US"/>
              <a:t>SEA - Confidential</a:t>
            </a:r>
          </a:p>
        </p:txBody>
      </p:sp>
      <p:sp>
        <p:nvSpPr>
          <p:cNvPr id="6" name="Slide Number Placeholder 5"/>
          <p:cNvSpPr>
            <a:spLocks noGrp="1"/>
          </p:cNvSpPr>
          <p:nvPr>
            <p:ph type="sldNum" sz="quarter" idx="4"/>
          </p:nvPr>
        </p:nvSpPr>
        <p:spPr>
          <a:xfrm>
            <a:off x="8737600" y="6494579"/>
            <a:ext cx="28448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anose="020B0502020202020204" pitchFamily="34" charset="0"/>
              </a:defRPr>
            </a:lvl1pPr>
          </a:lstStyle>
          <a:p>
            <a:fld id="{B69C8BF4-CD0A-4049-BB59-03323412946A}" type="slidenum">
              <a:rPr lang="en-US" smtClean="0"/>
              <a:pPr/>
              <a:t>‹#›</a:t>
            </a:fld>
            <a:endParaRPr lang="en-US"/>
          </a:p>
        </p:txBody>
      </p:sp>
      <p:sp>
        <p:nvSpPr>
          <p:cNvPr id="7" name="Rectangle 2"/>
          <p:cNvSpPr/>
          <p:nvPr/>
        </p:nvSpPr>
        <p:spPr>
          <a:xfrm flipV="1">
            <a:off x="6045516" y="-10781"/>
            <a:ext cx="1187761" cy="732078"/>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622" h="5157009">
                <a:moveTo>
                  <a:pt x="0" y="0"/>
                </a:moveTo>
                <a:lnTo>
                  <a:pt x="5538366" y="0"/>
                </a:lnTo>
                <a:lnTo>
                  <a:pt x="6736622" y="5152735"/>
                </a:lnTo>
                <a:lnTo>
                  <a:pt x="1202536" y="5157009"/>
                </a:lnTo>
                <a:lnTo>
                  <a:pt x="0" y="0"/>
                </a:lnTo>
                <a:close/>
              </a:path>
            </a:pathLst>
          </a:custGeom>
          <a:solidFill>
            <a:srgbClr val="00A0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5221"/>
            <a:endParaRPr lang="en-US" sz="2400">
              <a:solidFill>
                <a:prstClr val="white"/>
              </a:solidFill>
              <a:latin typeface="Calibri"/>
            </a:endParaRPr>
          </a:p>
        </p:txBody>
      </p:sp>
      <p:sp>
        <p:nvSpPr>
          <p:cNvPr id="8" name="Rectangle 7"/>
          <p:cNvSpPr/>
          <p:nvPr/>
        </p:nvSpPr>
        <p:spPr>
          <a:xfrm>
            <a:off x="-10162" y="-10781"/>
            <a:ext cx="6252211" cy="73207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Century Gothic obyčejné" charset="0"/>
            </a:endParaRPr>
          </a:p>
        </p:txBody>
      </p:sp>
      <p:sp>
        <p:nvSpPr>
          <p:cNvPr id="9" name="Rectangle 2"/>
          <p:cNvSpPr/>
          <p:nvPr/>
        </p:nvSpPr>
        <p:spPr>
          <a:xfrm flipV="1">
            <a:off x="5935657" y="-10781"/>
            <a:ext cx="1187761" cy="732078"/>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622" h="5157009">
                <a:moveTo>
                  <a:pt x="0" y="0"/>
                </a:moveTo>
                <a:lnTo>
                  <a:pt x="5538366" y="0"/>
                </a:lnTo>
                <a:lnTo>
                  <a:pt x="6736622" y="5152735"/>
                </a:lnTo>
                <a:lnTo>
                  <a:pt x="1202536" y="5157009"/>
                </a:lnTo>
                <a:lnTo>
                  <a:pt x="0"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5221"/>
            <a:endParaRPr lang="en-US" sz="2400">
              <a:solidFill>
                <a:prstClr val="white"/>
              </a:solidFill>
              <a:latin typeface="Calibri"/>
            </a:endParaRPr>
          </a:p>
        </p:txBody>
      </p:sp>
      <p:pic>
        <p:nvPicPr>
          <p:cNvPr id="10" name="Picture 1" descr="Samsung-Black.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706099" y="379922"/>
            <a:ext cx="1035051" cy="159599"/>
          </a:xfrm>
          <a:prstGeom prst="rect">
            <a:avLst/>
          </a:prstGeom>
        </p:spPr>
      </p:pic>
    </p:spTree>
    <p:extLst>
      <p:ext uri="{BB962C8B-B14F-4D97-AF65-F5344CB8AC3E}">
        <p14:creationId xmlns:p14="http://schemas.microsoft.com/office/powerpoint/2010/main" val="2291847072"/>
      </p:ext>
    </p:extLst>
  </p:cSld>
  <p:clrMap bg1="lt1" tx1="dk1" bg2="lt2" tx2="dk2" accent1="accent1" accent2="accent2" accent3="accent3" accent4="accent4" accent5="accent5" accent6="accent6" hlink="hlink" folHlink="folHlink"/>
  <p:sldLayoutIdLst>
    <p:sldLayoutId id="2147483724" r:id="rId1"/>
    <p:sldLayoutId id="2147483985" r:id="rId2"/>
    <p:sldLayoutId id="2147483986" r:id="rId3"/>
    <p:sldLayoutId id="2147483988" r:id="rId4"/>
    <p:sldLayoutId id="2147483989" r:id="rId5"/>
    <p:sldLayoutId id="2147483990" r:id="rId6"/>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2"/>
          <p:cNvSpPr/>
          <p:nvPr/>
        </p:nvSpPr>
        <p:spPr>
          <a:xfrm flipV="1">
            <a:off x="337381" y="2443396"/>
            <a:ext cx="3965822" cy="4414603"/>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2320831 w 6736622"/>
              <a:gd name="connsiteY3" fmla="*/ 5157009 h 5157009"/>
              <a:gd name="connsiteX4" fmla="*/ 0 w 6736622"/>
              <a:gd name="connsiteY4" fmla="*/ 0 h 5157009"/>
              <a:gd name="connsiteX0" fmla="*/ 65979 w 4415791"/>
              <a:gd name="connsiteY0" fmla="*/ 0 h 5157009"/>
              <a:gd name="connsiteX1" fmla="*/ 3217535 w 4415791"/>
              <a:gd name="connsiteY1" fmla="*/ 0 h 5157009"/>
              <a:gd name="connsiteX2" fmla="*/ 4415791 w 4415791"/>
              <a:gd name="connsiteY2" fmla="*/ 5152735 h 5157009"/>
              <a:gd name="connsiteX3" fmla="*/ 0 w 4415791"/>
              <a:gd name="connsiteY3" fmla="*/ 5157009 h 5157009"/>
              <a:gd name="connsiteX4" fmla="*/ 65979 w 4415791"/>
              <a:gd name="connsiteY4" fmla="*/ 0 h 51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5791" h="5157009">
                <a:moveTo>
                  <a:pt x="65979" y="0"/>
                </a:moveTo>
                <a:lnTo>
                  <a:pt x="3217535" y="0"/>
                </a:lnTo>
                <a:lnTo>
                  <a:pt x="4415791" y="5152735"/>
                </a:lnTo>
                <a:lnTo>
                  <a:pt x="0" y="5157009"/>
                </a:lnTo>
                <a:lnTo>
                  <a:pt x="65979" y="0"/>
                </a:lnTo>
                <a:close/>
              </a:path>
            </a:pathLst>
          </a:custGeom>
          <a:solidFill>
            <a:srgbClr val="00A0CE"/>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p>
        </p:txBody>
      </p:sp>
      <p:sp>
        <p:nvSpPr>
          <p:cNvPr id="7" name="Rectangle 4"/>
          <p:cNvSpPr/>
          <p:nvPr/>
        </p:nvSpPr>
        <p:spPr>
          <a:xfrm flipV="1">
            <a:off x="-11430" y="-1779"/>
            <a:ext cx="4794972" cy="6875020"/>
          </a:xfrm>
          <a:custGeom>
            <a:avLst/>
            <a:gdLst>
              <a:gd name="connsiteX0" fmla="*/ 0 w 2749393"/>
              <a:gd name="connsiteY0" fmla="*/ 0 h 5143500"/>
              <a:gd name="connsiteX1" fmla="*/ 2749393 w 2749393"/>
              <a:gd name="connsiteY1" fmla="*/ 0 h 5143500"/>
              <a:gd name="connsiteX2" fmla="*/ 2749393 w 2749393"/>
              <a:gd name="connsiteY2" fmla="*/ 5143500 h 5143500"/>
              <a:gd name="connsiteX3" fmla="*/ 0 w 2749393"/>
              <a:gd name="connsiteY3" fmla="*/ 5143500 h 5143500"/>
              <a:gd name="connsiteX4" fmla="*/ 0 w 2749393"/>
              <a:gd name="connsiteY4" fmla="*/ 0 h 5143500"/>
              <a:gd name="connsiteX0" fmla="*/ 0 w 4172937"/>
              <a:gd name="connsiteY0" fmla="*/ 0 h 5143500"/>
              <a:gd name="connsiteX1" fmla="*/ 2749393 w 4172937"/>
              <a:gd name="connsiteY1" fmla="*/ 0 h 5143500"/>
              <a:gd name="connsiteX2" fmla="*/ 4172937 w 4172937"/>
              <a:gd name="connsiteY2" fmla="*/ 5143500 h 5143500"/>
              <a:gd name="connsiteX3" fmla="*/ 0 w 4172937"/>
              <a:gd name="connsiteY3" fmla="*/ 5143500 h 5143500"/>
              <a:gd name="connsiteX4" fmla="*/ 0 w 4172937"/>
              <a:gd name="connsiteY4" fmla="*/ 0 h 5143500"/>
              <a:gd name="connsiteX0" fmla="*/ 0 w 4172937"/>
              <a:gd name="connsiteY0" fmla="*/ 0 h 5143500"/>
              <a:gd name="connsiteX1" fmla="*/ 2372242 w 4172937"/>
              <a:gd name="connsiteY1" fmla="*/ 7697 h 5143500"/>
              <a:gd name="connsiteX2" fmla="*/ 4172937 w 4172937"/>
              <a:gd name="connsiteY2" fmla="*/ 5143500 h 5143500"/>
              <a:gd name="connsiteX3" fmla="*/ 0 w 4172937"/>
              <a:gd name="connsiteY3" fmla="*/ 5143500 h 5143500"/>
              <a:gd name="connsiteX4" fmla="*/ 0 w 4172937"/>
              <a:gd name="connsiteY4" fmla="*/ 0 h 5143500"/>
              <a:gd name="connsiteX0" fmla="*/ 0 w 3587967"/>
              <a:gd name="connsiteY0" fmla="*/ 0 h 5143500"/>
              <a:gd name="connsiteX1" fmla="*/ 2372242 w 3587967"/>
              <a:gd name="connsiteY1" fmla="*/ 7697 h 5143500"/>
              <a:gd name="connsiteX2" fmla="*/ 3587967 w 3587967"/>
              <a:gd name="connsiteY2" fmla="*/ 5143500 h 5143500"/>
              <a:gd name="connsiteX3" fmla="*/ 0 w 3587967"/>
              <a:gd name="connsiteY3" fmla="*/ 5143500 h 5143500"/>
              <a:gd name="connsiteX4" fmla="*/ 0 w 3587967"/>
              <a:gd name="connsiteY4" fmla="*/ 0 h 5143500"/>
              <a:gd name="connsiteX0" fmla="*/ 0 w 3587967"/>
              <a:gd name="connsiteY0" fmla="*/ 1780 h 5145280"/>
              <a:gd name="connsiteX1" fmla="*/ 2343808 w 3587967"/>
              <a:gd name="connsiteY1" fmla="*/ 0 h 5145280"/>
              <a:gd name="connsiteX2" fmla="*/ 3587967 w 3587967"/>
              <a:gd name="connsiteY2" fmla="*/ 5145280 h 5145280"/>
              <a:gd name="connsiteX3" fmla="*/ 0 w 3587967"/>
              <a:gd name="connsiteY3" fmla="*/ 5145280 h 5145280"/>
              <a:gd name="connsiteX4" fmla="*/ 0 w 3587967"/>
              <a:gd name="connsiteY4" fmla="*/ 1780 h 5145280"/>
              <a:gd name="connsiteX0" fmla="*/ 0 w 3596540"/>
              <a:gd name="connsiteY0" fmla="*/ 0 h 5152073"/>
              <a:gd name="connsiteX1" fmla="*/ 2352381 w 3596540"/>
              <a:gd name="connsiteY1" fmla="*/ 6793 h 5152073"/>
              <a:gd name="connsiteX2" fmla="*/ 3596540 w 3596540"/>
              <a:gd name="connsiteY2" fmla="*/ 5152073 h 5152073"/>
              <a:gd name="connsiteX3" fmla="*/ 8573 w 3596540"/>
              <a:gd name="connsiteY3" fmla="*/ 5152073 h 5152073"/>
              <a:gd name="connsiteX4" fmla="*/ 0 w 3596540"/>
              <a:gd name="connsiteY4" fmla="*/ 0 h 5152073"/>
              <a:gd name="connsiteX0" fmla="*/ 0 w 3596540"/>
              <a:gd name="connsiteY0" fmla="*/ 4638 h 5156711"/>
              <a:gd name="connsiteX1" fmla="*/ 2349523 w 3596540"/>
              <a:gd name="connsiteY1" fmla="*/ 0 h 5156711"/>
              <a:gd name="connsiteX2" fmla="*/ 3596540 w 3596540"/>
              <a:gd name="connsiteY2" fmla="*/ 5156711 h 5156711"/>
              <a:gd name="connsiteX3" fmla="*/ 8573 w 3596540"/>
              <a:gd name="connsiteY3" fmla="*/ 5156711 h 5156711"/>
              <a:gd name="connsiteX4" fmla="*/ 0 w 3596540"/>
              <a:gd name="connsiteY4" fmla="*/ 4638 h 515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6540" h="5156711">
                <a:moveTo>
                  <a:pt x="0" y="4638"/>
                </a:moveTo>
                <a:lnTo>
                  <a:pt x="2349523" y="0"/>
                </a:lnTo>
                <a:lnTo>
                  <a:pt x="3596540" y="5156711"/>
                </a:lnTo>
                <a:lnTo>
                  <a:pt x="8573" y="5156711"/>
                </a:lnTo>
                <a:cubicBezTo>
                  <a:pt x="5715" y="3439353"/>
                  <a:pt x="2858" y="1721996"/>
                  <a:pt x="0" y="4638"/>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latin typeface="Century Gothic"/>
              <a:cs typeface="Century Gothic"/>
            </a:endParaRPr>
          </a:p>
        </p:txBody>
      </p:sp>
      <p:pic>
        <p:nvPicPr>
          <p:cNvPr id="9" name="Picture 1" descr="Samsung-Black.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706099" y="379922"/>
            <a:ext cx="1035051" cy="159599"/>
          </a:xfrm>
          <a:prstGeom prst="rect">
            <a:avLst/>
          </a:prstGeom>
        </p:spPr>
      </p:pic>
      <p:sp>
        <p:nvSpPr>
          <p:cNvPr id="2" name="Footer Placeholder 1"/>
          <p:cNvSpPr>
            <a:spLocks noGrp="1"/>
          </p:cNvSpPr>
          <p:nvPr>
            <p:ph type="ftr" sz="quarter" idx="3"/>
          </p:nvPr>
        </p:nvSpPr>
        <p:spPr>
          <a:xfrm>
            <a:off x="4165600" y="649457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SEA - Confidential</a:t>
            </a:r>
          </a:p>
        </p:txBody>
      </p:sp>
      <p:sp>
        <p:nvSpPr>
          <p:cNvPr id="3" name="Slide Number Placeholder 2"/>
          <p:cNvSpPr>
            <a:spLocks noGrp="1"/>
          </p:cNvSpPr>
          <p:nvPr>
            <p:ph type="sldNum" sz="quarter" idx="4"/>
          </p:nvPr>
        </p:nvSpPr>
        <p:spPr>
          <a:xfrm>
            <a:off x="8737600" y="649457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B5262C-6049-491D-95C9-12EA2DE456C4}" type="slidenum">
              <a:rPr lang="en-US" smtClean="0"/>
              <a:pPr/>
              <a:t>‹#›</a:t>
            </a:fld>
            <a:endParaRPr lang="en-US" dirty="0"/>
          </a:p>
        </p:txBody>
      </p:sp>
    </p:spTree>
    <p:extLst>
      <p:ext uri="{BB962C8B-B14F-4D97-AF65-F5344CB8AC3E}">
        <p14:creationId xmlns:p14="http://schemas.microsoft.com/office/powerpoint/2010/main" val="922858059"/>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67" r:id="rId4"/>
    <p:sldLayoutId id="2147483672" r:id="rId5"/>
    <p:sldLayoutId id="2147483983"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165600" y="6494579"/>
            <a:ext cx="38608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panose="020B0502020202020204" pitchFamily="34" charset="0"/>
              </a:defRPr>
            </a:lvl1pPr>
          </a:lstStyle>
          <a:p>
            <a:r>
              <a:rPr lang="en-US">
                <a:solidFill>
                  <a:prstClr val="black">
                    <a:tint val="75000"/>
                  </a:prstClr>
                </a:solidFill>
              </a:rPr>
              <a:t>SEA - Confidential</a:t>
            </a:r>
          </a:p>
        </p:txBody>
      </p:sp>
      <p:sp>
        <p:nvSpPr>
          <p:cNvPr id="6" name="Slide Number Placeholder 5"/>
          <p:cNvSpPr>
            <a:spLocks noGrp="1"/>
          </p:cNvSpPr>
          <p:nvPr>
            <p:ph type="sldNum" sz="quarter" idx="4"/>
          </p:nvPr>
        </p:nvSpPr>
        <p:spPr>
          <a:xfrm>
            <a:off x="8737600" y="6494579"/>
            <a:ext cx="28448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anose="020B0502020202020204" pitchFamily="34" charset="0"/>
              </a:defRPr>
            </a:lvl1pPr>
          </a:lstStyle>
          <a:p>
            <a:fld id="{B69C8BF4-CD0A-4049-BB59-03323412946A}" type="slidenum">
              <a:rPr lang="en-US" smtClean="0">
                <a:solidFill>
                  <a:prstClr val="black">
                    <a:tint val="75000"/>
                  </a:prstClr>
                </a:solidFill>
              </a:rPr>
              <a:pPr/>
              <a:t>‹#›</a:t>
            </a:fld>
            <a:endParaRPr lang="en-US">
              <a:solidFill>
                <a:prstClr val="black">
                  <a:tint val="75000"/>
                </a:prstClr>
              </a:solidFill>
            </a:endParaRPr>
          </a:p>
        </p:txBody>
      </p:sp>
      <p:sp>
        <p:nvSpPr>
          <p:cNvPr id="7" name="Rectangle 2"/>
          <p:cNvSpPr/>
          <p:nvPr/>
        </p:nvSpPr>
        <p:spPr>
          <a:xfrm flipV="1">
            <a:off x="6045516" y="-10781"/>
            <a:ext cx="1187761" cy="909257"/>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622" h="5157009">
                <a:moveTo>
                  <a:pt x="0" y="0"/>
                </a:moveTo>
                <a:lnTo>
                  <a:pt x="5538366" y="0"/>
                </a:lnTo>
                <a:lnTo>
                  <a:pt x="6736622" y="5152735"/>
                </a:lnTo>
                <a:lnTo>
                  <a:pt x="1202536" y="5157009"/>
                </a:lnTo>
                <a:lnTo>
                  <a:pt x="0" y="0"/>
                </a:lnTo>
                <a:close/>
              </a:path>
            </a:pathLst>
          </a:custGeom>
          <a:solidFill>
            <a:srgbClr val="00A0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5221"/>
            <a:endParaRPr lang="en-US" sz="2400">
              <a:solidFill>
                <a:prstClr val="white"/>
              </a:solidFill>
            </a:endParaRPr>
          </a:p>
        </p:txBody>
      </p:sp>
      <p:sp>
        <p:nvSpPr>
          <p:cNvPr id="8" name="Rectangle 7"/>
          <p:cNvSpPr/>
          <p:nvPr/>
        </p:nvSpPr>
        <p:spPr>
          <a:xfrm>
            <a:off x="-10162" y="-10781"/>
            <a:ext cx="6252211" cy="90925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obyčejné" charset="0"/>
            </a:endParaRPr>
          </a:p>
        </p:txBody>
      </p:sp>
      <p:sp>
        <p:nvSpPr>
          <p:cNvPr id="9" name="Rectangle 2"/>
          <p:cNvSpPr/>
          <p:nvPr/>
        </p:nvSpPr>
        <p:spPr>
          <a:xfrm flipV="1">
            <a:off x="5935657" y="-10781"/>
            <a:ext cx="1187761" cy="909257"/>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622" h="5157009">
                <a:moveTo>
                  <a:pt x="0" y="0"/>
                </a:moveTo>
                <a:lnTo>
                  <a:pt x="5538366" y="0"/>
                </a:lnTo>
                <a:lnTo>
                  <a:pt x="6736622" y="5152735"/>
                </a:lnTo>
                <a:lnTo>
                  <a:pt x="1202536" y="5157009"/>
                </a:lnTo>
                <a:lnTo>
                  <a:pt x="0"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5221"/>
            <a:endParaRPr lang="en-US" sz="2400">
              <a:solidFill>
                <a:prstClr val="white"/>
              </a:solidFill>
            </a:endParaRPr>
          </a:p>
        </p:txBody>
      </p:sp>
      <p:pic>
        <p:nvPicPr>
          <p:cNvPr id="10" name="Picture 1" descr="Samsung-Blac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06099" y="379922"/>
            <a:ext cx="1035051" cy="159599"/>
          </a:xfrm>
          <a:prstGeom prst="rect">
            <a:avLst/>
          </a:prstGeom>
        </p:spPr>
      </p:pic>
    </p:spTree>
    <p:extLst>
      <p:ext uri="{BB962C8B-B14F-4D97-AF65-F5344CB8AC3E}">
        <p14:creationId xmlns:p14="http://schemas.microsoft.com/office/powerpoint/2010/main" val="2291847072"/>
      </p:ext>
    </p:extLst>
  </p:cSld>
  <p:clrMap bg1="lt1" tx1="dk1" bg2="lt2" tx2="dk2" accent1="accent1" accent2="accent2" accent3="accent3" accent4="accent4" accent5="accent5" accent6="accent6" hlink="hlink" folHlink="folHlink"/>
  <p:sldLayoutIdLst>
    <p:sldLayoutId id="2147483917" r:id="rId1"/>
    <p:sldLayoutId id="2147483918" r:id="rId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3.xml"/><Relationship Id="rId4" Type="http://schemas.openxmlformats.org/officeDocument/2006/relationships/image" Target="../media/image12.gif"/></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3.xml"/><Relationship Id="rId4" Type="http://schemas.openxmlformats.org/officeDocument/2006/relationships/image" Target="../media/image12.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F3A2DA-FCDA-467A-9457-8A2AEE4E487F}"/>
              </a:ext>
            </a:extLst>
          </p:cNvPr>
          <p:cNvSpPr>
            <a:spLocks noGrp="1"/>
          </p:cNvSpPr>
          <p:nvPr>
            <p:ph type="body" sz="quarter" idx="10"/>
          </p:nvPr>
        </p:nvSpPr>
        <p:spPr>
          <a:xfrm>
            <a:off x="394447" y="2213811"/>
            <a:ext cx="3284419" cy="2549575"/>
          </a:xfrm>
        </p:spPr>
        <p:txBody>
          <a:bodyPr/>
          <a:lstStyle/>
          <a:p>
            <a:r>
              <a:rPr lang="en-US" dirty="0"/>
              <a:t>Q3 2019</a:t>
            </a:r>
          </a:p>
        </p:txBody>
      </p:sp>
      <p:sp>
        <p:nvSpPr>
          <p:cNvPr id="8" name="Title 7">
            <a:extLst>
              <a:ext uri="{FF2B5EF4-FFF2-40B4-BE49-F238E27FC236}">
                <a16:creationId xmlns:a16="http://schemas.microsoft.com/office/drawing/2014/main" id="{C619B5EB-16D6-41F7-8094-313F4239925F}"/>
              </a:ext>
            </a:extLst>
          </p:cNvPr>
          <p:cNvSpPr>
            <a:spLocks noGrp="1"/>
          </p:cNvSpPr>
          <p:nvPr>
            <p:ph type="title"/>
          </p:nvPr>
        </p:nvSpPr>
        <p:spPr>
          <a:xfrm>
            <a:off x="394448" y="756029"/>
            <a:ext cx="3284418" cy="449316"/>
          </a:xfrm>
        </p:spPr>
        <p:txBody>
          <a:bodyPr/>
          <a:lstStyle/>
          <a:p>
            <a:r>
              <a:rPr lang="en-US" dirty="0"/>
              <a:t>Understanding and Specifying Outdoor LFD</a:t>
            </a:r>
          </a:p>
        </p:txBody>
      </p:sp>
      <p:pic>
        <p:nvPicPr>
          <p:cNvPr id="11" name="Picture Placeholder 10">
            <a:extLst>
              <a:ext uri="{FF2B5EF4-FFF2-40B4-BE49-F238E27FC236}">
                <a16:creationId xmlns:a16="http://schemas.microsoft.com/office/drawing/2014/main" id="{BCEEA561-C2A3-44D1-AFED-2567ABC30AA6}"/>
              </a:ext>
            </a:extLst>
          </p:cNvPr>
          <p:cNvPicPr>
            <a:picLocks noGrp="1" noChangeAspect="1"/>
          </p:cNvPicPr>
          <p:nvPr>
            <p:ph type="pic" sz="quarter" idx="11"/>
          </p:nvPr>
        </p:nvPicPr>
        <p:blipFill>
          <a:blip r:embed="rId3"/>
          <a:srcRect l="13050" r="13050"/>
          <a:stretch>
            <a:fillRect/>
          </a:stretch>
        </p:blipFill>
        <p:spPr/>
      </p:pic>
    </p:spTree>
    <p:extLst>
      <p:ext uri="{BB962C8B-B14F-4D97-AF65-F5344CB8AC3E}">
        <p14:creationId xmlns:p14="http://schemas.microsoft.com/office/powerpoint/2010/main" val="2516239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73183" y="901931"/>
            <a:ext cx="11845635" cy="5444836"/>
          </a:xfrm>
        </p:spPr>
        <p:txBody>
          <a:bodyPr/>
          <a:lstStyle/>
          <a:p>
            <a:r>
              <a:rPr lang="en-US" sz="2000" b="0" dirty="0"/>
              <a:t>There are certain specifications relative to large flat panel displays, that in many instances are overlooked. </a:t>
            </a:r>
          </a:p>
          <a:p>
            <a:r>
              <a:rPr lang="en-US" sz="2000" b="0" dirty="0"/>
              <a:t>By overlooking these specifications, you run the risk of specifying and installing a display in an inappropriate manner that at best may be inadequate, and at worst may fail entirely. </a:t>
            </a:r>
          </a:p>
          <a:p>
            <a:r>
              <a:rPr lang="en-US" sz="2000" b="0" dirty="0"/>
              <a:t>The specifications that we are speaking about are:</a:t>
            </a:r>
          </a:p>
          <a:p>
            <a:pPr marL="800100" lvl="1" indent="-342900">
              <a:buFont typeface="Arial" panose="020B0604020202020204" pitchFamily="34" charset="0"/>
              <a:buChar char="•"/>
            </a:pPr>
            <a:r>
              <a:rPr lang="en-US" sz="2000" dirty="0">
                <a:solidFill>
                  <a:srgbClr val="00A1CE"/>
                </a:solidFill>
                <a:latin typeface="Century Gothic" panose="020B0502020202020204" pitchFamily="34" charset="0"/>
              </a:rPr>
              <a:t>Duty Cycle and Image Retention</a:t>
            </a:r>
          </a:p>
          <a:p>
            <a:pPr marL="800100" lvl="1" indent="-342900">
              <a:buFont typeface="Arial" panose="020B0604020202020204" pitchFamily="34" charset="0"/>
              <a:buChar char="•"/>
            </a:pPr>
            <a:r>
              <a:rPr lang="en-US" sz="2000" dirty="0">
                <a:solidFill>
                  <a:srgbClr val="00A1CE"/>
                </a:solidFill>
                <a:latin typeface="Century Gothic" panose="020B0502020202020204" pitchFamily="34" charset="0"/>
              </a:rPr>
              <a:t>Brightness</a:t>
            </a:r>
          </a:p>
          <a:p>
            <a:pPr marL="800100" lvl="1" indent="-342900">
              <a:buFont typeface="Arial" panose="020B0604020202020204" pitchFamily="34" charset="0"/>
              <a:buChar char="•"/>
            </a:pPr>
            <a:r>
              <a:rPr lang="en-US" sz="2000" dirty="0">
                <a:solidFill>
                  <a:srgbClr val="00A1CE"/>
                </a:solidFill>
                <a:latin typeface="Century Gothic" panose="020B0502020202020204" pitchFamily="34" charset="0"/>
              </a:rPr>
              <a:t>Temperature</a:t>
            </a:r>
          </a:p>
          <a:p>
            <a:pPr marL="800100" lvl="1" indent="-342900">
              <a:buFont typeface="Arial" panose="020B0604020202020204" pitchFamily="34" charset="0"/>
              <a:buChar char="•"/>
            </a:pPr>
            <a:r>
              <a:rPr lang="en-US" sz="2000" dirty="0">
                <a:solidFill>
                  <a:srgbClr val="00A1CE"/>
                </a:solidFill>
                <a:latin typeface="Century Gothic" panose="020B0502020202020204" pitchFamily="34" charset="0"/>
              </a:rPr>
              <a:t>Humidity</a:t>
            </a:r>
          </a:p>
          <a:p>
            <a:pPr marL="800100" lvl="1" indent="-342900">
              <a:buFont typeface="Arial" panose="020B0604020202020204" pitchFamily="34" charset="0"/>
              <a:buChar char="•"/>
            </a:pPr>
            <a:r>
              <a:rPr lang="en-US" sz="2000" dirty="0">
                <a:solidFill>
                  <a:srgbClr val="00A1CE"/>
                </a:solidFill>
                <a:latin typeface="Century Gothic" panose="020B0502020202020204" pitchFamily="34" charset="0"/>
              </a:rPr>
              <a:t>IP Rating</a:t>
            </a:r>
          </a:p>
          <a:p>
            <a:pPr marL="800100" lvl="1" indent="-342900">
              <a:buFont typeface="Arial" panose="020B0604020202020204" pitchFamily="34" charset="0"/>
              <a:buChar char="•"/>
            </a:pPr>
            <a:endParaRPr lang="en-US" sz="2000" dirty="0">
              <a:solidFill>
                <a:srgbClr val="00A1CE"/>
              </a:solidFill>
              <a:latin typeface="Century Gothic" panose="020B0502020202020204" pitchFamily="34" charset="0"/>
            </a:endParaRPr>
          </a:p>
          <a:p>
            <a:r>
              <a:rPr lang="en-US" sz="2000" b="0" dirty="0"/>
              <a:t>By understanding the parameters and limitations, of each of these specifications, you will be armed with the information to properly specify large flat panel displays for all types of environments.</a:t>
            </a:r>
          </a:p>
        </p:txBody>
      </p:sp>
      <p:sp>
        <p:nvSpPr>
          <p:cNvPr id="2" name="Title 1"/>
          <p:cNvSpPr>
            <a:spLocks noGrp="1"/>
          </p:cNvSpPr>
          <p:nvPr>
            <p:ph type="title"/>
          </p:nvPr>
        </p:nvSpPr>
        <p:spPr/>
        <p:txBody>
          <a:bodyPr/>
          <a:lstStyle/>
          <a:p>
            <a:r>
              <a:rPr lang="en-US" dirty="0">
                <a:effectLst/>
              </a:rPr>
              <a:t>Specifying Outdoor Displays</a:t>
            </a:r>
            <a:endParaRPr lang="en-US" dirty="0"/>
          </a:p>
        </p:txBody>
      </p:sp>
    </p:spTree>
    <p:extLst>
      <p:ext uri="{BB962C8B-B14F-4D97-AF65-F5344CB8AC3E}">
        <p14:creationId xmlns:p14="http://schemas.microsoft.com/office/powerpoint/2010/main" val="3298587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r>
              <a:rPr lang="en-US" sz="2000" b="0" dirty="0"/>
              <a:t>When selecting a flat panel display, you will see a rating in terms of hours a day, and days of a week, that the display is designed to run.</a:t>
            </a:r>
          </a:p>
          <a:p>
            <a:r>
              <a:rPr lang="en-US" sz="2000" dirty="0">
                <a:solidFill>
                  <a:srgbClr val="00A1CE"/>
                </a:solidFill>
              </a:rPr>
              <a:t>This is known as it’s duty cycle.</a:t>
            </a:r>
          </a:p>
          <a:p>
            <a:r>
              <a:rPr lang="en-US" sz="2000" b="0" dirty="0"/>
              <a:t>The display’s LCD panel, and internal electronics such as power supplies, are designed with this duty cycle in mind, being built to operate that number of hours per day, with periods of off time to “rest” and cool down. </a:t>
            </a:r>
          </a:p>
          <a:p>
            <a:r>
              <a:rPr lang="en-US" sz="2000" b="0" dirty="0"/>
              <a:t>If the duty cycle is exceeded, the warranty for the display may be voided, and the display may fail prematurely. </a:t>
            </a:r>
          </a:p>
          <a:p>
            <a:r>
              <a:rPr lang="en-US" sz="2000" dirty="0">
                <a:solidFill>
                  <a:srgbClr val="00A1CE"/>
                </a:solidFill>
              </a:rPr>
              <a:t>It is always important to use 24/7 rated displays for long hour duty cycle applications!</a:t>
            </a:r>
          </a:p>
        </p:txBody>
      </p:sp>
      <p:sp>
        <p:nvSpPr>
          <p:cNvPr id="2" name="Title 1"/>
          <p:cNvSpPr>
            <a:spLocks noGrp="1"/>
          </p:cNvSpPr>
          <p:nvPr>
            <p:ph type="title"/>
          </p:nvPr>
        </p:nvSpPr>
        <p:spPr/>
        <p:txBody>
          <a:bodyPr/>
          <a:lstStyle/>
          <a:p>
            <a:r>
              <a:rPr lang="en-US" dirty="0"/>
              <a:t>LCD Duty Cycle</a:t>
            </a:r>
          </a:p>
        </p:txBody>
      </p:sp>
      <p:pic>
        <p:nvPicPr>
          <p:cNvPr id="2050" name="Picture 2" descr="http://rembrandtsquarehotel.com/wp-content/uploads/2012/07/Open-24-hours-for-we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082" y="4546601"/>
            <a:ext cx="2591837" cy="2070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299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73183" y="901931"/>
            <a:ext cx="6808125" cy="5444836"/>
          </a:xfrm>
        </p:spPr>
        <p:txBody>
          <a:bodyPr>
            <a:normAutofit fontScale="85000" lnSpcReduction="20000"/>
          </a:bodyPr>
          <a:lstStyle/>
          <a:p>
            <a:r>
              <a:rPr lang="en-US" b="0" dirty="0"/>
              <a:t>Every display based on LCD technology, when run for an extended period of time with a fixed image on screen, can suffer from a phenomenon known as image retention.</a:t>
            </a:r>
          </a:p>
          <a:p>
            <a:r>
              <a:rPr lang="en-US" b="0" dirty="0"/>
              <a:t>The LCD display operates by twisting the liquid crystal structure to block or transmit light through the panel. </a:t>
            </a:r>
          </a:p>
          <a:p>
            <a:r>
              <a:rPr lang="en-US" b="0" dirty="0"/>
              <a:t>When a static image is left on the screen for prolonged periods of time, the twist in the liquid crystal is kept fixed in a single position.</a:t>
            </a:r>
          </a:p>
          <a:p>
            <a:r>
              <a:rPr lang="en-US" b="0" dirty="0"/>
              <a:t>When the liquid crystal molecules are kept still partially twisted for long periods of time, they can “stick” in that position, due to storing extra energy from the voltage forcing them to twist. </a:t>
            </a:r>
          </a:p>
          <a:p>
            <a:r>
              <a:rPr lang="en-US" b="0" dirty="0"/>
              <a:t>This may leave a ghost image trapped on the screen. </a:t>
            </a:r>
          </a:p>
          <a:p>
            <a:r>
              <a:rPr lang="en-US" b="0" dirty="0"/>
              <a:t>Over time this effect may trail off as the energy trapped in the liquid crystal drains away, however it can happen repeatedly. </a:t>
            </a:r>
          </a:p>
        </p:txBody>
      </p:sp>
      <p:sp>
        <p:nvSpPr>
          <p:cNvPr id="3" name="Title 2"/>
          <p:cNvSpPr>
            <a:spLocks noGrp="1"/>
          </p:cNvSpPr>
          <p:nvPr>
            <p:ph type="title"/>
          </p:nvPr>
        </p:nvSpPr>
        <p:spPr/>
        <p:txBody>
          <a:bodyPr/>
          <a:lstStyle/>
          <a:p>
            <a:r>
              <a:rPr lang="en-US" dirty="0"/>
              <a:t>LCD Image Retention</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6800" y="1046694"/>
            <a:ext cx="4368677" cy="4764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3694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73184" y="901931"/>
            <a:ext cx="8066042" cy="5444836"/>
          </a:xfrm>
        </p:spPr>
        <p:txBody>
          <a:bodyPr>
            <a:normAutofit/>
          </a:bodyPr>
          <a:lstStyle/>
          <a:p>
            <a:r>
              <a:rPr lang="en-US" sz="2000" b="0" dirty="0"/>
              <a:t>When we consider most commercial installations, the immediate display selection that comes to mind is either an LCD flat panel, or a projector.</a:t>
            </a:r>
          </a:p>
          <a:p>
            <a:r>
              <a:rPr lang="en-US" sz="2000" b="0" dirty="0"/>
              <a:t>The main issue with these technologies is one of brightness; most displays we view in public spaces simply are not bright enough for the application. </a:t>
            </a:r>
          </a:p>
          <a:p>
            <a:r>
              <a:rPr lang="en-US" sz="2000" b="0" dirty="0"/>
              <a:t>High brightness LCD displays and videowalls offer a major benefit compared to traditional flat panels, videowalls, and projection systems. </a:t>
            </a:r>
          </a:p>
          <a:p>
            <a:r>
              <a:rPr lang="en-US" sz="2000" b="0" dirty="0"/>
              <a:t>In a typical conference room where you have 30 foot candles of ambient light, a 350-400 nit LCD is fine, but outside of that kind of controlled environment, you may have many times that amount of ambient light falling on a display, necessitating a high brightness LCD. </a:t>
            </a:r>
          </a:p>
        </p:txBody>
      </p:sp>
      <p:sp>
        <p:nvSpPr>
          <p:cNvPr id="2" name="Title 1"/>
          <p:cNvSpPr>
            <a:spLocks noGrp="1"/>
          </p:cNvSpPr>
          <p:nvPr>
            <p:ph type="title"/>
          </p:nvPr>
        </p:nvSpPr>
        <p:spPr/>
        <p:txBody>
          <a:bodyPr/>
          <a:lstStyle/>
          <a:p>
            <a:r>
              <a:rPr lang="en-US" dirty="0"/>
              <a:t>LCD Brightness</a:t>
            </a:r>
          </a:p>
        </p:txBody>
      </p:sp>
      <p:pic>
        <p:nvPicPr>
          <p:cNvPr id="1026" name="Picture 2" descr="http://www.co-merge.com/wp-content/uploads/2014/06/large-conference-room1-615x5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16702" y="1498601"/>
            <a:ext cx="2262423" cy="211895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28" name="Picture 4" descr="http://embassysuites3.hilton.com/resources/media/es/SYRDWES/en_US/img/shared/full_page_image_gallery/main/ES_atrium_2_712x342_FitToBoxSmallDimension_Cen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30378" r="25297"/>
          <a:stretch/>
        </p:blipFill>
        <p:spPr bwMode="auto">
          <a:xfrm>
            <a:off x="9216702" y="3733800"/>
            <a:ext cx="2262423" cy="2451736"/>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903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a:bodyPr>
          <a:lstStyle/>
          <a:p>
            <a:r>
              <a:rPr lang="en-US" sz="2000" b="0" dirty="0"/>
              <a:t>Ambient light, or the light present in an environment from all light sources, is the number one cause of degraded display performance in a system. </a:t>
            </a:r>
          </a:p>
          <a:p>
            <a:r>
              <a:rPr lang="en-US" sz="2000" b="0" dirty="0"/>
              <a:t>Ambient light affects image contrast by reducing the range between the dark and bright portions of the image.</a:t>
            </a:r>
          </a:p>
          <a:p>
            <a:r>
              <a:rPr lang="en-US" sz="2000" b="0" dirty="0"/>
              <a:t>Ambient light also reduces the appearance of color saturation, and degrades color accuracy. </a:t>
            </a:r>
          </a:p>
        </p:txBody>
      </p:sp>
      <p:sp>
        <p:nvSpPr>
          <p:cNvPr id="2" name="Title 1"/>
          <p:cNvSpPr>
            <a:spLocks noGrp="1"/>
          </p:cNvSpPr>
          <p:nvPr>
            <p:ph type="title"/>
          </p:nvPr>
        </p:nvSpPr>
        <p:spPr/>
        <p:txBody>
          <a:bodyPr/>
          <a:lstStyle/>
          <a:p>
            <a:r>
              <a:rPr lang="en-US" dirty="0"/>
              <a:t>Ambient Light</a:t>
            </a:r>
          </a:p>
        </p:txBody>
      </p:sp>
      <p:graphicFrame>
        <p:nvGraphicFramePr>
          <p:cNvPr id="4" name="Table 3"/>
          <p:cNvGraphicFramePr>
            <a:graphicFrameLocks noGrp="1"/>
          </p:cNvGraphicFramePr>
          <p:nvPr>
            <p:extLst>
              <p:ext uri="{D42A27DB-BD31-4B8C-83A1-F6EECF244321}">
                <p14:modId xmlns:p14="http://schemas.microsoft.com/office/powerpoint/2010/main" val="4000910021"/>
              </p:ext>
            </p:extLst>
          </p:nvPr>
        </p:nvGraphicFramePr>
        <p:xfrm>
          <a:off x="2895600" y="3429000"/>
          <a:ext cx="6400800" cy="2966718"/>
        </p:xfrm>
        <a:graphic>
          <a:graphicData uri="http://schemas.openxmlformats.org/drawingml/2006/table">
            <a:tbl>
              <a:tblPr firstRow="1" bandRow="1">
                <a:tableStyleId>{073A0DAA-6AF3-43AB-8588-CEC1D06C72B9}</a:tableStyleId>
              </a:tblPr>
              <a:tblGrid>
                <a:gridCol w="3118339">
                  <a:extLst>
                    <a:ext uri="{9D8B030D-6E8A-4147-A177-3AD203B41FA5}">
                      <a16:colId xmlns:a16="http://schemas.microsoft.com/office/drawing/2014/main" val="3674963148"/>
                    </a:ext>
                  </a:extLst>
                </a:gridCol>
                <a:gridCol w="3282461">
                  <a:extLst>
                    <a:ext uri="{9D8B030D-6E8A-4147-A177-3AD203B41FA5}">
                      <a16:colId xmlns:a16="http://schemas.microsoft.com/office/drawing/2014/main" val="3755840469"/>
                    </a:ext>
                  </a:extLst>
                </a:gridCol>
              </a:tblGrid>
              <a:tr h="494453">
                <a:tc>
                  <a:txBody>
                    <a:bodyPr/>
                    <a:lstStyle/>
                    <a:p>
                      <a:pPr algn="ctr"/>
                      <a:r>
                        <a:rPr lang="en-US" sz="2400" dirty="0">
                          <a:effectLst/>
                        </a:rPr>
                        <a:t>Condition</a:t>
                      </a:r>
                    </a:p>
                  </a:txBody>
                  <a:tcPr marL="121920" marR="121920" marT="60960" marB="60960"/>
                </a:tc>
                <a:tc>
                  <a:txBody>
                    <a:bodyPr/>
                    <a:lstStyle/>
                    <a:p>
                      <a:pPr algn="ctr"/>
                      <a:r>
                        <a:rPr lang="en-US" sz="2400" dirty="0">
                          <a:effectLst/>
                        </a:rPr>
                        <a:t>Foot Candles</a:t>
                      </a:r>
                    </a:p>
                  </a:txBody>
                  <a:tcPr marL="121920" marR="121920" marT="60960" marB="60960"/>
                </a:tc>
                <a:extLst>
                  <a:ext uri="{0D108BD9-81ED-4DB2-BD59-A6C34878D82A}">
                    <a16:rowId xmlns:a16="http://schemas.microsoft.com/office/drawing/2014/main" val="532605122"/>
                  </a:ext>
                </a:extLst>
              </a:tr>
              <a:tr h="494453">
                <a:tc>
                  <a:txBody>
                    <a:bodyPr/>
                    <a:lstStyle/>
                    <a:p>
                      <a:pPr algn="ctr"/>
                      <a:r>
                        <a:rPr lang="en-US" sz="2400" dirty="0">
                          <a:effectLst/>
                        </a:rPr>
                        <a:t>Direct Sunlight</a:t>
                      </a:r>
                    </a:p>
                  </a:txBody>
                  <a:tcPr marL="121920" marR="121920" marT="60960" marB="60960"/>
                </a:tc>
                <a:tc>
                  <a:txBody>
                    <a:bodyPr/>
                    <a:lstStyle/>
                    <a:p>
                      <a:pPr algn="ctr"/>
                      <a:r>
                        <a:rPr lang="en-US" sz="2400" dirty="0">
                          <a:effectLst/>
                        </a:rPr>
                        <a:t>9,000-12,000</a:t>
                      </a:r>
                    </a:p>
                  </a:txBody>
                  <a:tcPr marL="121920" marR="121920" marT="60960" marB="60960"/>
                </a:tc>
                <a:extLst>
                  <a:ext uri="{0D108BD9-81ED-4DB2-BD59-A6C34878D82A}">
                    <a16:rowId xmlns:a16="http://schemas.microsoft.com/office/drawing/2014/main" val="3139247564"/>
                  </a:ext>
                </a:extLst>
              </a:tr>
              <a:tr h="494453">
                <a:tc>
                  <a:txBody>
                    <a:bodyPr/>
                    <a:lstStyle/>
                    <a:p>
                      <a:pPr algn="ctr"/>
                      <a:r>
                        <a:rPr lang="en-US" sz="2400" dirty="0">
                          <a:effectLst/>
                        </a:rPr>
                        <a:t>Full Daylight</a:t>
                      </a:r>
                    </a:p>
                  </a:txBody>
                  <a:tcPr marL="121920" marR="121920" marT="60960" marB="60960"/>
                </a:tc>
                <a:tc>
                  <a:txBody>
                    <a:bodyPr/>
                    <a:lstStyle/>
                    <a:p>
                      <a:pPr algn="ctr"/>
                      <a:r>
                        <a:rPr lang="en-US" sz="2400" dirty="0">
                          <a:effectLst/>
                        </a:rPr>
                        <a:t>900-1,800</a:t>
                      </a:r>
                    </a:p>
                  </a:txBody>
                  <a:tcPr marL="121920" marR="121920" marT="60960" marB="60960"/>
                </a:tc>
                <a:extLst>
                  <a:ext uri="{0D108BD9-81ED-4DB2-BD59-A6C34878D82A}">
                    <a16:rowId xmlns:a16="http://schemas.microsoft.com/office/drawing/2014/main" val="3652254359"/>
                  </a:ext>
                </a:extLst>
              </a:tr>
              <a:tr h="494453">
                <a:tc>
                  <a:txBody>
                    <a:bodyPr/>
                    <a:lstStyle/>
                    <a:p>
                      <a:pPr algn="ctr"/>
                      <a:r>
                        <a:rPr lang="en-US" sz="2400" dirty="0">
                          <a:effectLst/>
                        </a:rPr>
                        <a:t>Cloudy Day</a:t>
                      </a:r>
                    </a:p>
                  </a:txBody>
                  <a:tcPr marL="121920" marR="121920" marT="60960" marB="60960"/>
                </a:tc>
                <a:tc>
                  <a:txBody>
                    <a:bodyPr/>
                    <a:lstStyle/>
                    <a:p>
                      <a:pPr algn="ctr"/>
                      <a:r>
                        <a:rPr lang="en-US" sz="2400" dirty="0">
                          <a:effectLst/>
                        </a:rPr>
                        <a:t>90</a:t>
                      </a:r>
                    </a:p>
                  </a:txBody>
                  <a:tcPr marL="121920" marR="121920" marT="60960" marB="60960"/>
                </a:tc>
                <a:extLst>
                  <a:ext uri="{0D108BD9-81ED-4DB2-BD59-A6C34878D82A}">
                    <a16:rowId xmlns:a16="http://schemas.microsoft.com/office/drawing/2014/main" val="1145087110"/>
                  </a:ext>
                </a:extLst>
              </a:tr>
              <a:tr h="494453">
                <a:tc>
                  <a:txBody>
                    <a:bodyPr/>
                    <a:lstStyle/>
                    <a:p>
                      <a:pPr algn="ctr"/>
                      <a:r>
                        <a:rPr lang="en-US" sz="2400" dirty="0">
                          <a:effectLst/>
                        </a:rPr>
                        <a:t>Office Lights (Typical)</a:t>
                      </a:r>
                    </a:p>
                  </a:txBody>
                  <a:tcPr marL="121920" marR="121920" marT="60960" marB="60960"/>
                </a:tc>
                <a:tc>
                  <a:txBody>
                    <a:bodyPr/>
                    <a:lstStyle/>
                    <a:p>
                      <a:pPr algn="ctr"/>
                      <a:r>
                        <a:rPr lang="en-US" sz="2400" dirty="0">
                          <a:effectLst/>
                        </a:rPr>
                        <a:t>30-50</a:t>
                      </a:r>
                    </a:p>
                  </a:txBody>
                  <a:tcPr marL="121920" marR="121920" marT="60960" marB="60960"/>
                </a:tc>
                <a:extLst>
                  <a:ext uri="{0D108BD9-81ED-4DB2-BD59-A6C34878D82A}">
                    <a16:rowId xmlns:a16="http://schemas.microsoft.com/office/drawing/2014/main" val="1422966166"/>
                  </a:ext>
                </a:extLst>
              </a:tr>
              <a:tr h="494453">
                <a:tc>
                  <a:txBody>
                    <a:bodyPr/>
                    <a:lstStyle/>
                    <a:p>
                      <a:pPr algn="ctr"/>
                      <a:r>
                        <a:rPr lang="en-US" sz="2400" dirty="0">
                          <a:effectLst/>
                        </a:rPr>
                        <a:t>Candle Light (Dark)</a:t>
                      </a:r>
                    </a:p>
                  </a:txBody>
                  <a:tcPr marL="121920" marR="121920" marT="60960" marB="60960"/>
                </a:tc>
                <a:tc>
                  <a:txBody>
                    <a:bodyPr/>
                    <a:lstStyle/>
                    <a:p>
                      <a:pPr algn="ctr"/>
                      <a:r>
                        <a:rPr lang="en-US" sz="2400" dirty="0">
                          <a:effectLst/>
                        </a:rPr>
                        <a:t>1-2</a:t>
                      </a:r>
                    </a:p>
                  </a:txBody>
                  <a:tcPr marL="121920" marR="121920" marT="60960" marB="60960"/>
                </a:tc>
                <a:extLst>
                  <a:ext uri="{0D108BD9-81ED-4DB2-BD59-A6C34878D82A}">
                    <a16:rowId xmlns:a16="http://schemas.microsoft.com/office/drawing/2014/main" val="309104447"/>
                  </a:ext>
                </a:extLst>
              </a:tr>
            </a:tbl>
          </a:graphicData>
        </a:graphic>
      </p:graphicFrame>
    </p:spTree>
    <p:extLst>
      <p:ext uri="{BB962C8B-B14F-4D97-AF65-F5344CB8AC3E}">
        <p14:creationId xmlns:p14="http://schemas.microsoft.com/office/powerpoint/2010/main" val="131766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a:bodyPr>
          <a:lstStyle/>
          <a:p>
            <a:r>
              <a:rPr lang="en-US" sz="2000" b="0" dirty="0"/>
              <a:t>According to SMPTE (Society of Motion Picture and Television Engineers), the ratio of display brightness and light from ambient sources should be a ratio of  at least 5:1. </a:t>
            </a:r>
          </a:p>
          <a:p>
            <a:r>
              <a:rPr lang="en-US" sz="2000" b="0" dirty="0"/>
              <a:t>This is necessary for the eye to perceive a real impression of brightness and contrast. </a:t>
            </a:r>
          </a:p>
          <a:p>
            <a:r>
              <a:rPr lang="en-US" sz="2000" b="0" dirty="0"/>
              <a:t>This level of luminance is derived from the fact that SMPTE had historically indicated a target level of 50 FL for a television viewed under “normal” ambient light conditions of approximately 10 foot candles. </a:t>
            </a:r>
          </a:p>
          <a:p>
            <a:r>
              <a:rPr lang="en-US" sz="2000" b="0" dirty="0"/>
              <a:t>Although displays have evolved, the rule of thumb remains valid.</a:t>
            </a:r>
          </a:p>
        </p:txBody>
      </p:sp>
      <p:sp>
        <p:nvSpPr>
          <p:cNvPr id="2" name="Title 1"/>
          <p:cNvSpPr>
            <a:spLocks noGrp="1"/>
          </p:cNvSpPr>
          <p:nvPr>
            <p:ph type="title"/>
          </p:nvPr>
        </p:nvSpPr>
        <p:spPr/>
        <p:txBody>
          <a:bodyPr/>
          <a:lstStyle/>
          <a:p>
            <a:r>
              <a:rPr lang="en-US" dirty="0"/>
              <a:t>Display Brightness VS. Ambient Light</a:t>
            </a:r>
          </a:p>
        </p:txBody>
      </p:sp>
      <p:pic>
        <p:nvPicPr>
          <p:cNvPr id="5" name="Picture 4"/>
          <p:cNvPicPr>
            <a:picLocks noChangeAspect="1"/>
          </p:cNvPicPr>
          <p:nvPr/>
        </p:nvPicPr>
        <p:blipFill>
          <a:blip r:embed="rId2"/>
          <a:stretch>
            <a:fillRect/>
          </a:stretch>
        </p:blipFill>
        <p:spPr>
          <a:xfrm>
            <a:off x="2814692" y="3692526"/>
            <a:ext cx="6562616" cy="2781801"/>
          </a:xfrm>
          <a:prstGeom prst="rect">
            <a:avLst/>
          </a:prstGeom>
          <a:effectLst/>
        </p:spPr>
      </p:pic>
    </p:spTree>
    <p:extLst>
      <p:ext uri="{BB962C8B-B14F-4D97-AF65-F5344CB8AC3E}">
        <p14:creationId xmlns:p14="http://schemas.microsoft.com/office/powerpoint/2010/main" val="1836297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a:bodyPr>
          <a:lstStyle/>
          <a:p>
            <a:r>
              <a:rPr lang="en-US" sz="2000" b="0" dirty="0"/>
              <a:t>Direct sunlight comparison of LCD displays, from 1,500 nits to 5,000 nits:</a:t>
            </a:r>
          </a:p>
        </p:txBody>
      </p:sp>
      <p:sp>
        <p:nvSpPr>
          <p:cNvPr id="2" name="Title 1"/>
          <p:cNvSpPr>
            <a:spLocks noGrp="1"/>
          </p:cNvSpPr>
          <p:nvPr>
            <p:ph type="title"/>
          </p:nvPr>
        </p:nvSpPr>
        <p:spPr/>
        <p:txBody>
          <a:bodyPr/>
          <a:lstStyle/>
          <a:p>
            <a:r>
              <a:rPr lang="en-US" dirty="0"/>
              <a:t>Display Brightness VS. Ambient Light</a:t>
            </a:r>
          </a:p>
        </p:txBody>
      </p:sp>
      <p:pic>
        <p:nvPicPr>
          <p:cNvPr id="1229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8409" b="15825"/>
          <a:stretch/>
        </p:blipFill>
        <p:spPr bwMode="auto">
          <a:xfrm>
            <a:off x="1990809" y="2901224"/>
            <a:ext cx="8225955" cy="2356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74"/>
          <p:cNvSpPr txBox="1">
            <a:spLocks noChangeArrowheads="1"/>
          </p:cNvSpPr>
          <p:nvPr/>
        </p:nvSpPr>
        <p:spPr bwMode="auto">
          <a:xfrm rot="20770665">
            <a:off x="84369" y="5148563"/>
            <a:ext cx="3059160" cy="1241237"/>
          </a:xfrm>
          <a:prstGeom prst="rect">
            <a:avLst/>
          </a:prstGeom>
          <a:noFill/>
          <a:ln w="9525">
            <a:noFill/>
            <a:miter lim="800000"/>
            <a:headEnd/>
            <a:tailEnd/>
          </a:ln>
        </p:spPr>
        <p:txBody>
          <a:bodyPr wrap="square">
            <a:spAutoFit/>
          </a:bodyPr>
          <a:lstStyle/>
          <a:p>
            <a:pPr algn="ctr">
              <a:defRPr/>
            </a:pPr>
            <a:r>
              <a:rPr lang="en-US" sz="3733" dirty="0">
                <a:ln w="0"/>
                <a:solidFill>
                  <a:srgbClr val="00A1CE"/>
                </a:solidFill>
              </a:rPr>
              <a:t>We Rest </a:t>
            </a:r>
          </a:p>
          <a:p>
            <a:pPr algn="ctr">
              <a:defRPr/>
            </a:pPr>
            <a:r>
              <a:rPr lang="en-US" sz="3733" dirty="0">
                <a:ln w="0"/>
                <a:solidFill>
                  <a:srgbClr val="00A1CE"/>
                </a:solidFill>
              </a:rPr>
              <a:t>Our Case!</a:t>
            </a:r>
          </a:p>
        </p:txBody>
      </p:sp>
      <p:sp>
        <p:nvSpPr>
          <p:cNvPr id="4" name="Rectangle 3"/>
          <p:cNvSpPr/>
          <p:nvPr/>
        </p:nvSpPr>
        <p:spPr>
          <a:xfrm>
            <a:off x="2712902" y="2326958"/>
            <a:ext cx="1506182" cy="492443"/>
          </a:xfrm>
          <a:prstGeom prst="rect">
            <a:avLst/>
          </a:prstGeom>
          <a:noFill/>
        </p:spPr>
        <p:txBody>
          <a:bodyPr wrap="none" lIns="121920" tIns="60960" rIns="121920" bIns="60960">
            <a:spAutoFit/>
          </a:bodyPr>
          <a:lstStyle/>
          <a:p>
            <a:pPr algn="ctr"/>
            <a:r>
              <a:rPr lang="en-US" sz="2400" dirty="0">
                <a:ln w="0"/>
              </a:rPr>
              <a:t>1,500 Nits</a:t>
            </a:r>
          </a:p>
        </p:txBody>
      </p:sp>
      <p:sp>
        <p:nvSpPr>
          <p:cNvPr id="7" name="Rectangle 6"/>
          <p:cNvSpPr/>
          <p:nvPr/>
        </p:nvSpPr>
        <p:spPr>
          <a:xfrm>
            <a:off x="4462413" y="2326958"/>
            <a:ext cx="1506182" cy="492443"/>
          </a:xfrm>
          <a:prstGeom prst="rect">
            <a:avLst/>
          </a:prstGeom>
          <a:noFill/>
        </p:spPr>
        <p:txBody>
          <a:bodyPr wrap="none" lIns="121920" tIns="60960" rIns="121920" bIns="60960">
            <a:spAutoFit/>
          </a:bodyPr>
          <a:lstStyle/>
          <a:p>
            <a:pPr algn="ctr"/>
            <a:r>
              <a:rPr lang="en-US" sz="2400" dirty="0">
                <a:ln w="0"/>
              </a:rPr>
              <a:t>2,500 Nits</a:t>
            </a:r>
          </a:p>
        </p:txBody>
      </p:sp>
      <p:sp>
        <p:nvSpPr>
          <p:cNvPr id="8" name="Rectangle 7"/>
          <p:cNvSpPr/>
          <p:nvPr/>
        </p:nvSpPr>
        <p:spPr>
          <a:xfrm>
            <a:off x="6211923" y="2326958"/>
            <a:ext cx="1506182" cy="492443"/>
          </a:xfrm>
          <a:prstGeom prst="rect">
            <a:avLst/>
          </a:prstGeom>
          <a:noFill/>
        </p:spPr>
        <p:txBody>
          <a:bodyPr wrap="none" lIns="121920" tIns="60960" rIns="121920" bIns="60960">
            <a:spAutoFit/>
          </a:bodyPr>
          <a:lstStyle/>
          <a:p>
            <a:pPr algn="ctr"/>
            <a:r>
              <a:rPr lang="en-US" sz="2400" dirty="0">
                <a:ln w="0"/>
              </a:rPr>
              <a:t>3,000 Nits</a:t>
            </a:r>
          </a:p>
        </p:txBody>
      </p:sp>
      <p:sp>
        <p:nvSpPr>
          <p:cNvPr id="9" name="Rectangle 8"/>
          <p:cNvSpPr/>
          <p:nvPr/>
        </p:nvSpPr>
        <p:spPr>
          <a:xfrm>
            <a:off x="7961435" y="2326958"/>
            <a:ext cx="1506182" cy="492443"/>
          </a:xfrm>
          <a:prstGeom prst="rect">
            <a:avLst/>
          </a:prstGeom>
          <a:noFill/>
        </p:spPr>
        <p:txBody>
          <a:bodyPr wrap="none" lIns="121920" tIns="60960" rIns="121920" bIns="60960">
            <a:spAutoFit/>
          </a:bodyPr>
          <a:lstStyle/>
          <a:p>
            <a:pPr algn="ctr"/>
            <a:r>
              <a:rPr lang="en-US" sz="2400" dirty="0">
                <a:ln w="0"/>
              </a:rPr>
              <a:t>5,000 Nits</a:t>
            </a:r>
          </a:p>
        </p:txBody>
      </p:sp>
    </p:spTree>
    <p:extLst>
      <p:ext uri="{BB962C8B-B14F-4D97-AF65-F5344CB8AC3E}">
        <p14:creationId xmlns:p14="http://schemas.microsoft.com/office/powerpoint/2010/main" val="3228421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73184" y="901931"/>
            <a:ext cx="7546278" cy="5444836"/>
          </a:xfrm>
        </p:spPr>
        <p:txBody>
          <a:bodyPr/>
          <a:lstStyle/>
          <a:p>
            <a:r>
              <a:rPr lang="en-US" sz="2000" dirty="0">
                <a:solidFill>
                  <a:srgbClr val="00A1CE"/>
                </a:solidFill>
              </a:rPr>
              <a:t>Temperature:</a:t>
            </a:r>
          </a:p>
          <a:p>
            <a:pPr marL="800100" lvl="1" indent="-342900">
              <a:buFont typeface="Arial" panose="020B0604020202020204" pitchFamily="34" charset="0"/>
              <a:buChar char="•"/>
            </a:pPr>
            <a:r>
              <a:rPr lang="en-US" sz="2000" dirty="0">
                <a:latin typeface="Century Gothic" panose="020B0502020202020204" pitchFamily="34" charset="0"/>
              </a:rPr>
              <a:t>Every display has a temperature range in which it is designed to operate. The typical operating range from a temperature perspective  is 0 – 40 Celsius or 32-104 Fahrenheit.</a:t>
            </a:r>
          </a:p>
          <a:p>
            <a:pPr marL="800100" lvl="1" indent="-342900">
              <a:buFont typeface="Arial" panose="020B0604020202020204" pitchFamily="34" charset="0"/>
              <a:buChar char="•"/>
            </a:pPr>
            <a:r>
              <a:rPr lang="en-US" sz="2000" dirty="0">
                <a:latin typeface="Century Gothic" panose="020B0502020202020204" pitchFamily="34" charset="0"/>
              </a:rPr>
              <a:t>One of the biggest contributors to electronics failure is heat.</a:t>
            </a:r>
          </a:p>
          <a:p>
            <a:pPr marL="800100" lvl="1" indent="-342900">
              <a:buFont typeface="Arial" panose="020B0604020202020204" pitchFamily="34" charset="0"/>
              <a:buChar char="•"/>
            </a:pPr>
            <a:r>
              <a:rPr lang="en-US" sz="2000" dirty="0">
                <a:latin typeface="Century Gothic" panose="020B0502020202020204" pitchFamily="34" charset="0"/>
              </a:rPr>
              <a:t>The negative result of too much heat is two-fold:</a:t>
            </a:r>
          </a:p>
          <a:p>
            <a:pPr lvl="2"/>
            <a:r>
              <a:rPr lang="en-US" sz="2000" dirty="0">
                <a:latin typeface="Century Gothic" panose="020B0502020202020204" pitchFamily="34" charset="0"/>
              </a:rPr>
              <a:t>High temperature impedes electronic operation</a:t>
            </a:r>
          </a:p>
          <a:p>
            <a:pPr lvl="2"/>
            <a:r>
              <a:rPr lang="en-US" sz="2000" dirty="0">
                <a:latin typeface="Century Gothic" panose="020B0502020202020204" pitchFamily="34" charset="0"/>
              </a:rPr>
              <a:t>Extreme temperatures reduce electronic components life.</a:t>
            </a:r>
          </a:p>
          <a:p>
            <a:endParaRPr lang="en-US" sz="2000" dirty="0"/>
          </a:p>
        </p:txBody>
      </p:sp>
      <p:sp>
        <p:nvSpPr>
          <p:cNvPr id="6" name="Title 5"/>
          <p:cNvSpPr>
            <a:spLocks noGrp="1"/>
          </p:cNvSpPr>
          <p:nvPr>
            <p:ph type="title"/>
          </p:nvPr>
        </p:nvSpPr>
        <p:spPr/>
        <p:txBody>
          <a:bodyPr/>
          <a:lstStyle/>
          <a:p>
            <a:r>
              <a:rPr lang="en-US" dirty="0"/>
              <a:t>The Specifications that Matter!</a:t>
            </a: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026904">
            <a:off x="8406781" y="1735091"/>
            <a:ext cx="3233181" cy="3778513"/>
          </a:xfrm>
          <a:prstGeom prst="rect">
            <a:avLst/>
          </a:prstGeom>
          <a:noFill/>
          <a:ln>
            <a:noFill/>
          </a:ln>
        </p:spPr>
      </p:pic>
    </p:spTree>
    <p:extLst>
      <p:ext uri="{BB962C8B-B14F-4D97-AF65-F5344CB8AC3E}">
        <p14:creationId xmlns:p14="http://schemas.microsoft.com/office/powerpoint/2010/main" val="2462811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73183" y="901931"/>
            <a:ext cx="7738783" cy="5444836"/>
          </a:xfrm>
        </p:spPr>
        <p:txBody>
          <a:bodyPr>
            <a:normAutofit/>
          </a:bodyPr>
          <a:lstStyle/>
          <a:p>
            <a:r>
              <a:rPr lang="en-US" sz="2000" dirty="0">
                <a:solidFill>
                  <a:srgbClr val="00A1CE"/>
                </a:solidFill>
              </a:rPr>
              <a:t>Humidity:</a:t>
            </a:r>
          </a:p>
          <a:p>
            <a:pPr marL="800100" lvl="1" indent="-342900">
              <a:buFont typeface="Arial" panose="020B0604020202020204" pitchFamily="34" charset="0"/>
              <a:buChar char="•"/>
            </a:pPr>
            <a:r>
              <a:rPr lang="en-US" sz="2000" dirty="0">
                <a:latin typeface="Century Gothic" panose="020B0502020202020204" pitchFamily="34" charset="0"/>
              </a:rPr>
              <a:t>Every display has a humidity range specification in which it is designed to operate. The typical operating range from a humidity and moisture perspective is 10%~80% Non-Condensing.</a:t>
            </a:r>
          </a:p>
          <a:p>
            <a:pPr marL="800100" lvl="1" indent="-342900">
              <a:buFont typeface="Arial" panose="020B0604020202020204" pitchFamily="34" charset="0"/>
              <a:buChar char="•"/>
            </a:pPr>
            <a:r>
              <a:rPr lang="en-US" sz="2000" dirty="0">
                <a:latin typeface="Century Gothic" panose="020B0502020202020204" pitchFamily="34" charset="0"/>
              </a:rPr>
              <a:t>Non-condensing refers to the fact that most if not all displays on the consumer and commercial market today will not operate very long with moisture on the electronics.</a:t>
            </a:r>
          </a:p>
          <a:p>
            <a:pPr marL="800100" lvl="1" indent="-342900">
              <a:buFont typeface="Arial" panose="020B0604020202020204" pitchFamily="34" charset="0"/>
              <a:buChar char="•"/>
            </a:pPr>
            <a:r>
              <a:rPr lang="en-US" sz="2000" dirty="0">
                <a:latin typeface="Century Gothic" panose="020B0502020202020204" pitchFamily="34" charset="0"/>
              </a:rPr>
              <a:t>There are two issues here:</a:t>
            </a:r>
          </a:p>
          <a:p>
            <a:pPr marL="1485900" lvl="2" indent="-342900"/>
            <a:r>
              <a:rPr lang="en-US" sz="2000" dirty="0">
                <a:latin typeface="Century Gothic" panose="020B0502020202020204" pitchFamily="34" charset="0"/>
              </a:rPr>
              <a:t>An electrical short.</a:t>
            </a:r>
          </a:p>
          <a:p>
            <a:pPr marL="1485900" lvl="2" indent="-342900"/>
            <a:r>
              <a:rPr lang="en-US" sz="2000" dirty="0">
                <a:latin typeface="Century Gothic" panose="020B0502020202020204" pitchFamily="34" charset="0"/>
              </a:rPr>
              <a:t>Corrosion on the boards and electronic components</a:t>
            </a:r>
          </a:p>
          <a:p>
            <a:pPr lvl="2"/>
            <a:endParaRPr lang="en-US" sz="2000" dirty="0"/>
          </a:p>
          <a:p>
            <a:endParaRPr lang="en-US" sz="2000" dirty="0"/>
          </a:p>
        </p:txBody>
      </p:sp>
      <p:sp>
        <p:nvSpPr>
          <p:cNvPr id="5" name="Title 4"/>
          <p:cNvSpPr>
            <a:spLocks noGrp="1"/>
          </p:cNvSpPr>
          <p:nvPr>
            <p:ph type="title"/>
          </p:nvPr>
        </p:nvSpPr>
        <p:spPr/>
        <p:txBody>
          <a:bodyPr/>
          <a:lstStyle/>
          <a:p>
            <a:r>
              <a:rPr lang="en-US" dirty="0"/>
              <a:t>The Specifications that Matter!</a:t>
            </a:r>
          </a:p>
        </p:txBody>
      </p:sp>
      <p:pic>
        <p:nvPicPr>
          <p:cNvPr id="1026" name="Picture 2" descr="http://www.e-missions.net/WVStorm/includes/images/humidi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8733064" y="2414401"/>
            <a:ext cx="3520336" cy="23358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85638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173184" y="901931"/>
            <a:ext cx="8075668" cy="5444836"/>
          </a:xfrm>
        </p:spPr>
        <p:txBody>
          <a:bodyPr/>
          <a:lstStyle/>
          <a:p>
            <a:r>
              <a:rPr lang="en-US" sz="2000" dirty="0">
                <a:solidFill>
                  <a:srgbClr val="00A1CE"/>
                </a:solidFill>
              </a:rPr>
              <a:t>Dust and Debris:</a:t>
            </a:r>
          </a:p>
          <a:p>
            <a:pPr marL="800100" lvl="1" indent="-342900">
              <a:buFont typeface="Arial" panose="020B0604020202020204" pitchFamily="34" charset="0"/>
              <a:buChar char="•"/>
            </a:pPr>
            <a:r>
              <a:rPr lang="en-US" sz="2000" dirty="0">
                <a:latin typeface="Century Gothic" panose="020B0502020202020204" pitchFamily="34" charset="0"/>
              </a:rPr>
              <a:t>Unlike temperature and humidity/moisture, there is rarely a specification from the consumer or commercial display manufacturer that is published on the dust and debris that a display can handle and still perform at its best but it is no less important a concern.</a:t>
            </a:r>
          </a:p>
          <a:p>
            <a:pPr marL="800100" lvl="1" indent="-342900">
              <a:buFont typeface="Arial" panose="020B0604020202020204" pitchFamily="34" charset="0"/>
              <a:buChar char="•"/>
            </a:pPr>
            <a:r>
              <a:rPr lang="en-US" sz="2000" dirty="0">
                <a:latin typeface="Century Gothic" panose="020B0502020202020204" pitchFamily="34" charset="0"/>
              </a:rPr>
              <a:t>All displays have a method of facilitating the transfer of heat from the device to the outside world. </a:t>
            </a:r>
          </a:p>
          <a:p>
            <a:pPr marL="800100" lvl="1" indent="-342900">
              <a:buFont typeface="Arial" panose="020B0604020202020204" pitchFamily="34" charset="0"/>
              <a:buChar char="•"/>
            </a:pPr>
            <a:r>
              <a:rPr lang="en-US" sz="2000" dirty="0">
                <a:latin typeface="Century Gothic" panose="020B0502020202020204" pitchFamily="34" charset="0"/>
              </a:rPr>
              <a:t>This of course becomes a two way street with the “open window” allowing for dirt and debris to come inside the display and land on the electronics.</a:t>
            </a:r>
          </a:p>
          <a:p>
            <a:pPr marL="800100" lvl="1" indent="-342900">
              <a:buFont typeface="Arial" panose="020B0604020202020204" pitchFamily="34" charset="0"/>
              <a:buChar char="•"/>
            </a:pPr>
            <a:r>
              <a:rPr lang="en-US" sz="2000" dirty="0">
                <a:latin typeface="Century Gothic" panose="020B0502020202020204" pitchFamily="34" charset="0"/>
              </a:rPr>
              <a:t>The dust and debris can be corrosive in nature and the very best, it can build up over time to the derivate of the display, it operation, performance, and lifespan.  </a:t>
            </a:r>
          </a:p>
          <a:p>
            <a:pPr lvl="1"/>
            <a:endParaRPr lang="en-US" sz="2000" dirty="0"/>
          </a:p>
          <a:p>
            <a:endParaRPr lang="en-US" sz="2000" dirty="0"/>
          </a:p>
          <a:p>
            <a:endParaRPr lang="en-US" sz="2000" dirty="0"/>
          </a:p>
          <a:p>
            <a:endParaRPr lang="en-US" sz="2000" dirty="0"/>
          </a:p>
        </p:txBody>
      </p:sp>
      <p:sp>
        <p:nvSpPr>
          <p:cNvPr id="2" name="Title 1"/>
          <p:cNvSpPr>
            <a:spLocks noGrp="1"/>
          </p:cNvSpPr>
          <p:nvPr>
            <p:ph type="title"/>
          </p:nvPr>
        </p:nvSpPr>
        <p:spPr/>
        <p:txBody>
          <a:bodyPr/>
          <a:lstStyle/>
          <a:p>
            <a:r>
              <a:rPr lang="en-US" dirty="0">
                <a:effectLst>
                  <a:outerShdw blurRad="50800" dist="12700" dir="5400000" algn="ctr" rotWithShape="0">
                    <a:srgbClr val="000000">
                      <a:alpha val="43137"/>
                    </a:srgbClr>
                  </a:outerShdw>
                </a:effectLst>
              </a:rPr>
              <a:t>The Specifications that Matter!</a:t>
            </a:r>
          </a:p>
        </p:txBody>
      </p:sp>
      <p:pic>
        <p:nvPicPr>
          <p:cNvPr id="2050" name="Picture 2" descr="http://www.isaudebahia.com.br/typo3temp/pics/f0c7721c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8213641" y="2295441"/>
            <a:ext cx="4040607" cy="290011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7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73184" y="901931"/>
            <a:ext cx="6768856" cy="5444836"/>
          </a:xfrm>
        </p:spPr>
        <p:txBody>
          <a:bodyPr/>
          <a:lstStyle/>
          <a:p>
            <a:r>
              <a:rPr lang="en-US" sz="2000" dirty="0">
                <a:solidFill>
                  <a:srgbClr val="00A1CE"/>
                </a:solidFill>
              </a:rPr>
              <a:t>When we think of displays for both indoor and outdoor applications, the most pervasive technology is LCD LFD.</a:t>
            </a:r>
          </a:p>
          <a:p>
            <a:r>
              <a:rPr lang="en-US" sz="2000" dirty="0"/>
              <a:t>By looking at how LCD technology works we can begin to see the elements that might negatively affect it in various environments.</a:t>
            </a:r>
          </a:p>
        </p:txBody>
      </p:sp>
      <p:sp>
        <p:nvSpPr>
          <p:cNvPr id="2" name="Title 1"/>
          <p:cNvSpPr>
            <a:spLocks noGrp="1"/>
          </p:cNvSpPr>
          <p:nvPr>
            <p:ph type="title"/>
          </p:nvPr>
        </p:nvSpPr>
        <p:spPr/>
        <p:txBody>
          <a:bodyPr/>
          <a:lstStyle/>
          <a:p>
            <a:r>
              <a:rPr lang="en-US" dirty="0"/>
              <a:t>LCD - The Core Technology</a:t>
            </a:r>
          </a:p>
        </p:txBody>
      </p:sp>
      <p:pic>
        <p:nvPicPr>
          <p:cNvPr id="1026" name="Picture 2" descr="http://upload.wikimedia.org/wikipedia/commons/d/d9/LCD_subpixel_%28en%2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09236" y="1692745"/>
            <a:ext cx="4338934" cy="3472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384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a:bodyPr>
          <a:lstStyle/>
          <a:p>
            <a:r>
              <a:rPr lang="en-US" sz="2000" dirty="0">
                <a:solidFill>
                  <a:srgbClr val="00A1CE"/>
                </a:solidFill>
              </a:rPr>
              <a:t>Ingress Protection (IP) ratings </a:t>
            </a:r>
            <a:r>
              <a:rPr lang="en-US" sz="2000" b="0" dirty="0"/>
              <a:t>are standards for the degree of protection an electrical enclosure provides for users from internal electronics and for the electrical components inside against the ingress of foreign objects and water.</a:t>
            </a:r>
          </a:p>
          <a:p>
            <a:r>
              <a:rPr lang="en-US" sz="2000" b="0" dirty="0"/>
              <a:t>IP ratings have two numbers with the higher the number the better protection: </a:t>
            </a:r>
          </a:p>
          <a:p>
            <a:pPr marL="800100" lvl="1" indent="-342900">
              <a:buFont typeface="Arial" panose="020B0604020202020204" pitchFamily="34" charset="0"/>
              <a:buChar char="•"/>
            </a:pPr>
            <a:r>
              <a:rPr lang="en-US" sz="2000" dirty="0">
                <a:latin typeface="Century Gothic" panose="020B0502020202020204" pitchFamily="34" charset="0"/>
              </a:rPr>
              <a:t>The first digit in the rating indicates the enclosure's ability to protect against the ingress of foreign solid objects, such as dust. </a:t>
            </a:r>
          </a:p>
          <a:p>
            <a:pPr marL="800100" lvl="1" indent="-342900">
              <a:buFont typeface="Arial" panose="020B0604020202020204" pitchFamily="34" charset="0"/>
              <a:buChar char="•"/>
            </a:pPr>
            <a:r>
              <a:rPr lang="en-US" sz="2000" dirty="0">
                <a:latin typeface="Century Gothic" panose="020B0502020202020204" pitchFamily="34" charset="0"/>
              </a:rPr>
              <a:t>The second digit indicates the level of protection against the ingress of water or other liquids.</a:t>
            </a:r>
          </a:p>
          <a:p>
            <a:endParaRPr lang="en-US" sz="2000" dirty="0"/>
          </a:p>
        </p:txBody>
      </p:sp>
      <p:sp>
        <p:nvSpPr>
          <p:cNvPr id="2" name="Title 1"/>
          <p:cNvSpPr>
            <a:spLocks noGrp="1"/>
          </p:cNvSpPr>
          <p:nvPr>
            <p:ph type="title"/>
          </p:nvPr>
        </p:nvSpPr>
        <p:spPr/>
        <p:txBody>
          <a:bodyPr/>
          <a:lstStyle/>
          <a:p>
            <a:r>
              <a:rPr lang="en-US" dirty="0"/>
              <a:t>Understanding IP Ratings</a:t>
            </a:r>
          </a:p>
        </p:txBody>
      </p:sp>
      <p:pic>
        <p:nvPicPr>
          <p:cNvPr id="2050" name="Picture 2" descr="https://www.lorextechnology.com/images/articles/support/IP_rating_breakdow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3402" y="4038600"/>
            <a:ext cx="3365197" cy="2346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410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r>
              <a:rPr lang="en-US" sz="2000" dirty="0"/>
              <a:t>As we all know, there is no such thing as a display that is truly maintenance free. In short, we cannot “set it and forget it!” as a famous pitch man proclaims.</a:t>
            </a:r>
          </a:p>
          <a:p>
            <a:r>
              <a:rPr lang="en-US" sz="2000" dirty="0"/>
              <a:t>There is the need to monitor the condition of the display to insure proper performance.</a:t>
            </a:r>
          </a:p>
          <a:p>
            <a:r>
              <a:rPr lang="en-US" sz="2000" dirty="0"/>
              <a:t>There is the need to clean it, check connections, and calibrate the display not to mention any physical issue that might need to be addressed.</a:t>
            </a:r>
          </a:p>
          <a:p>
            <a:r>
              <a:rPr lang="en-US" sz="2000" dirty="0"/>
              <a:t>Maintenance is a significant part of total cost of ownership and is a recurring expense.</a:t>
            </a:r>
          </a:p>
          <a:p>
            <a:r>
              <a:rPr lang="en-US" sz="2000" dirty="0"/>
              <a:t>By selecting the correct display for the application you can insure that TCO is kept under control.</a:t>
            </a:r>
          </a:p>
          <a:p>
            <a:r>
              <a:rPr lang="en-US" sz="2000" dirty="0">
                <a:solidFill>
                  <a:srgbClr val="00A1CE"/>
                </a:solidFill>
              </a:rPr>
              <a:t>Nowhere is this more evident than with outdoor applications.</a:t>
            </a:r>
          </a:p>
        </p:txBody>
      </p:sp>
      <p:sp>
        <p:nvSpPr>
          <p:cNvPr id="5" name="Title 4"/>
          <p:cNvSpPr>
            <a:spLocks noGrp="1"/>
          </p:cNvSpPr>
          <p:nvPr>
            <p:ph type="title"/>
          </p:nvPr>
        </p:nvSpPr>
        <p:spPr/>
        <p:txBody>
          <a:bodyPr/>
          <a:lstStyle/>
          <a:p>
            <a:r>
              <a:rPr lang="en-US" dirty="0"/>
              <a:t>Maintenance and TCO</a:t>
            </a:r>
          </a:p>
        </p:txBody>
      </p:sp>
      <p:pic>
        <p:nvPicPr>
          <p:cNvPr id="3074" name="Picture 2" descr="http://www145.abb.com/content/images/cost-image-righ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5500" y="4336321"/>
            <a:ext cx="5461000" cy="2273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211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27028" y="3608311"/>
            <a:ext cx="5567216" cy="2009345"/>
            <a:chOff x="-38179" y="1042458"/>
            <a:chExt cx="5427754" cy="3088659"/>
          </a:xfrm>
        </p:grpSpPr>
        <p:sp>
          <p:nvSpPr>
            <p:cNvPr id="8" name="Rectangle 2"/>
            <p:cNvSpPr/>
            <p:nvPr/>
          </p:nvSpPr>
          <p:spPr>
            <a:xfrm flipV="1">
              <a:off x="2385664" y="1911968"/>
              <a:ext cx="2886506" cy="2209673"/>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622" h="5157009">
                  <a:moveTo>
                    <a:pt x="0" y="0"/>
                  </a:moveTo>
                  <a:lnTo>
                    <a:pt x="5538366" y="0"/>
                  </a:lnTo>
                  <a:lnTo>
                    <a:pt x="6736622" y="5152735"/>
                  </a:lnTo>
                  <a:lnTo>
                    <a:pt x="1202536" y="5157009"/>
                  </a:lnTo>
                  <a:lnTo>
                    <a:pt x="0" y="0"/>
                  </a:lnTo>
                  <a:close/>
                </a:path>
              </a:pathLst>
            </a:custGeom>
            <a:solidFill>
              <a:srgbClr val="00A0CE"/>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sp>
          <p:nvSpPr>
            <p:cNvPr id="9" name="Rectangle 2"/>
            <p:cNvSpPr/>
            <p:nvPr/>
          </p:nvSpPr>
          <p:spPr>
            <a:xfrm flipV="1">
              <a:off x="-38179" y="1042458"/>
              <a:ext cx="5427754" cy="3088659"/>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 name="connsiteX0" fmla="*/ 2346254 w 9082876"/>
                <a:gd name="connsiteY0" fmla="*/ 0 h 5168604"/>
                <a:gd name="connsiteX1" fmla="*/ 7884620 w 9082876"/>
                <a:gd name="connsiteY1" fmla="*/ 0 h 5168604"/>
                <a:gd name="connsiteX2" fmla="*/ 9082876 w 9082876"/>
                <a:gd name="connsiteY2" fmla="*/ 5152735 h 5168604"/>
                <a:gd name="connsiteX3" fmla="*/ 0 w 9082876"/>
                <a:gd name="connsiteY3" fmla="*/ 5168604 h 5168604"/>
                <a:gd name="connsiteX4" fmla="*/ 2346254 w 9082876"/>
                <a:gd name="connsiteY4" fmla="*/ 0 h 5168604"/>
                <a:gd name="connsiteX0" fmla="*/ 26783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26783 w 9082876"/>
                <a:gd name="connsiteY4" fmla="*/ 11596 h 5168604"/>
                <a:gd name="connsiteX0" fmla="*/ 119562 w 9082876"/>
                <a:gd name="connsiteY0" fmla="*/ 69575 h 5168604"/>
                <a:gd name="connsiteX1" fmla="*/ 7884620 w 9082876"/>
                <a:gd name="connsiteY1" fmla="*/ 0 h 5168604"/>
                <a:gd name="connsiteX2" fmla="*/ 9082876 w 9082876"/>
                <a:gd name="connsiteY2" fmla="*/ 5152735 h 5168604"/>
                <a:gd name="connsiteX3" fmla="*/ 0 w 9082876"/>
                <a:gd name="connsiteY3" fmla="*/ 5168604 h 5168604"/>
                <a:gd name="connsiteX4" fmla="*/ 119562 w 9082876"/>
                <a:gd name="connsiteY4" fmla="*/ 69575 h 5168604"/>
                <a:gd name="connsiteX0" fmla="*/ 15186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15186 w 9082876"/>
                <a:gd name="connsiteY4" fmla="*/ 11596 h 5168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876" h="5168604">
                  <a:moveTo>
                    <a:pt x="15186" y="11596"/>
                  </a:moveTo>
                  <a:lnTo>
                    <a:pt x="7884620" y="0"/>
                  </a:lnTo>
                  <a:lnTo>
                    <a:pt x="9082876" y="5152735"/>
                  </a:lnTo>
                  <a:lnTo>
                    <a:pt x="0" y="5168604"/>
                  </a:lnTo>
                  <a:lnTo>
                    <a:pt x="15186" y="11596"/>
                  </a:ln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grpSp>
      <p:sp>
        <p:nvSpPr>
          <p:cNvPr id="5" name="Text Placeholder 4"/>
          <p:cNvSpPr>
            <a:spLocks noGrp="1"/>
          </p:cNvSpPr>
          <p:nvPr>
            <p:ph type="body" sz="quarter" idx="11"/>
          </p:nvPr>
        </p:nvSpPr>
        <p:spPr>
          <a:xfrm>
            <a:off x="382403" y="3933183"/>
            <a:ext cx="4233140" cy="751039"/>
          </a:xfrm>
        </p:spPr>
        <p:txBody>
          <a:bodyPr/>
          <a:lstStyle/>
          <a:p>
            <a:r>
              <a:rPr lang="en-US" sz="4000" dirty="0"/>
              <a:t>Outdoor / Semi- Outdoor  LFD</a:t>
            </a:r>
          </a:p>
        </p:txBody>
      </p:sp>
    </p:spTree>
    <p:extLst>
      <p:ext uri="{BB962C8B-B14F-4D97-AF65-F5344CB8AC3E}">
        <p14:creationId xmlns:p14="http://schemas.microsoft.com/office/powerpoint/2010/main" val="1363530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173184" y="901931"/>
            <a:ext cx="6808124" cy="5444836"/>
          </a:xfrm>
        </p:spPr>
        <p:txBody>
          <a:bodyPr/>
          <a:lstStyle/>
          <a:p>
            <a:pPr marL="0" indent="0">
              <a:buNone/>
            </a:pPr>
            <a:r>
              <a:rPr lang="en-US" sz="1800" b="1" dirty="0">
                <a:solidFill>
                  <a:srgbClr val="007AC2"/>
                </a:solidFill>
              </a:rPr>
              <a:t>OM32H (32”)</a:t>
            </a:r>
          </a:p>
          <a:p>
            <a:pPr marL="0" indent="0">
              <a:buNone/>
            </a:pPr>
            <a:r>
              <a:rPr lang="en-US" sz="1800" dirty="0"/>
              <a:t>High brightness LFD for non-IP rated applications (including videowalls), dealing with high ambient light. </a:t>
            </a:r>
          </a:p>
          <a:p>
            <a:pPr marL="0" indent="0">
              <a:buNone/>
            </a:pPr>
            <a:endParaRPr lang="en-US" sz="1800" dirty="0"/>
          </a:p>
          <a:p>
            <a:pPr marL="0" indent="0">
              <a:buNone/>
            </a:pPr>
            <a:r>
              <a:rPr lang="en-US" sz="1800" b="1" dirty="0">
                <a:solidFill>
                  <a:srgbClr val="007AC2"/>
                </a:solidFill>
              </a:rPr>
              <a:t>Example Applications:</a:t>
            </a:r>
          </a:p>
          <a:p>
            <a:r>
              <a:rPr lang="en-US" sz="1800" dirty="0"/>
              <a:t>Brightly lit atriums</a:t>
            </a:r>
          </a:p>
          <a:p>
            <a:r>
              <a:rPr lang="en-US" sz="1800" dirty="0"/>
              <a:t>Well lit lobbies</a:t>
            </a:r>
          </a:p>
          <a:p>
            <a:r>
              <a:rPr lang="en-US" sz="1800" dirty="0"/>
              <a:t>Retail store windows</a:t>
            </a:r>
          </a:p>
          <a:p>
            <a:endParaRPr lang="en-US" sz="1800" dirty="0"/>
          </a:p>
          <a:p>
            <a:pPr marL="0" indent="0">
              <a:buNone/>
            </a:pPr>
            <a:r>
              <a:rPr lang="en-US" sz="1800" b="1" dirty="0">
                <a:solidFill>
                  <a:srgbClr val="007AC2"/>
                </a:solidFill>
              </a:rPr>
              <a:t>Key Features:</a:t>
            </a:r>
          </a:p>
          <a:p>
            <a:r>
              <a:rPr lang="en-US" sz="1800" dirty="0"/>
              <a:t>1920x1080 Full HD resolution</a:t>
            </a:r>
          </a:p>
          <a:p>
            <a:r>
              <a:rPr lang="en-US" sz="1800" dirty="0"/>
              <a:t>1000 nit 16/7 direct lit LED LFD</a:t>
            </a:r>
          </a:p>
          <a:p>
            <a:r>
              <a:rPr lang="en-US" sz="1800" dirty="0"/>
              <a:t>14mm bezel width</a:t>
            </a:r>
          </a:p>
          <a:p>
            <a:r>
              <a:rPr lang="en-US" sz="1800" dirty="0">
                <a:solidFill>
                  <a:srgbClr val="007AC2"/>
                </a:solidFill>
              </a:rPr>
              <a:t>SSSP 4.0 / S4 Player (SoC) onboard</a:t>
            </a:r>
          </a:p>
          <a:p>
            <a:r>
              <a:rPr lang="en-US" sz="1800" dirty="0">
                <a:solidFill>
                  <a:srgbClr val="007AC2"/>
                </a:solidFill>
              </a:rPr>
              <a:t>Not outdoor IP rated, intended for indoor sunlight use</a:t>
            </a:r>
          </a:p>
        </p:txBody>
      </p:sp>
      <p:sp>
        <p:nvSpPr>
          <p:cNvPr id="3" name="Title 2"/>
          <p:cNvSpPr>
            <a:spLocks noGrp="1"/>
          </p:cNvSpPr>
          <p:nvPr>
            <p:ph type="title"/>
          </p:nvPr>
        </p:nvSpPr>
        <p:spPr/>
        <p:txBody>
          <a:bodyPr/>
          <a:lstStyle/>
          <a:p>
            <a:r>
              <a:rPr lang="en-US" dirty="0"/>
              <a:t>OMH Series</a:t>
            </a:r>
          </a:p>
        </p:txBody>
      </p:sp>
      <p:pic>
        <p:nvPicPr>
          <p:cNvPr id="6" name="Picture 5">
            <a:extLst>
              <a:ext uri="{FF2B5EF4-FFF2-40B4-BE49-F238E27FC236}">
                <a16:creationId xmlns:a16="http://schemas.microsoft.com/office/drawing/2014/main" id="{C9595C78-1DC4-4773-B6B3-64F098FC8648}"/>
              </a:ext>
            </a:extLst>
          </p:cNvPr>
          <p:cNvPicPr>
            <a:picLocks noChangeAspect="1"/>
          </p:cNvPicPr>
          <p:nvPr/>
        </p:nvPicPr>
        <p:blipFill>
          <a:blip r:embed="rId3"/>
          <a:stretch>
            <a:fillRect/>
          </a:stretch>
        </p:blipFill>
        <p:spPr>
          <a:xfrm>
            <a:off x="7770453" y="2106521"/>
            <a:ext cx="3965455" cy="2644959"/>
          </a:xfrm>
          <a:prstGeom prst="rect">
            <a:avLst/>
          </a:prstGeom>
        </p:spPr>
      </p:pic>
      <p:pic>
        <p:nvPicPr>
          <p:cNvPr id="8" name="Picture 7">
            <a:extLst>
              <a:ext uri="{FF2B5EF4-FFF2-40B4-BE49-F238E27FC236}">
                <a16:creationId xmlns:a16="http://schemas.microsoft.com/office/drawing/2014/main" id="{3D77ECE4-13EA-477B-954E-7C897D50C8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3888" y="5403872"/>
            <a:ext cx="2564009" cy="846060"/>
          </a:xfrm>
          <a:prstGeom prst="rect">
            <a:avLst/>
          </a:prstGeom>
        </p:spPr>
      </p:pic>
    </p:spTree>
    <p:extLst>
      <p:ext uri="{BB962C8B-B14F-4D97-AF65-F5344CB8AC3E}">
        <p14:creationId xmlns:p14="http://schemas.microsoft.com/office/powerpoint/2010/main" val="401303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173184" y="901931"/>
            <a:ext cx="6808124" cy="5444836"/>
          </a:xfrm>
        </p:spPr>
        <p:txBody>
          <a:bodyPr/>
          <a:lstStyle/>
          <a:p>
            <a:pPr marL="0" indent="0">
              <a:buNone/>
            </a:pPr>
            <a:r>
              <a:rPr lang="en-US" sz="1800" b="1" dirty="0">
                <a:solidFill>
                  <a:srgbClr val="007AC2"/>
                </a:solidFill>
              </a:rPr>
              <a:t>OM46N (46”), OM55N (55”)</a:t>
            </a:r>
          </a:p>
          <a:p>
            <a:pPr marL="0" indent="0">
              <a:buNone/>
            </a:pPr>
            <a:r>
              <a:rPr lang="en-US" sz="1800" dirty="0"/>
              <a:t>High brightness LFD for non-IP rated applications (including videowalls), dealing with high ambient light. </a:t>
            </a:r>
          </a:p>
          <a:p>
            <a:pPr marL="0" indent="0">
              <a:buNone/>
            </a:pPr>
            <a:endParaRPr lang="en-US" sz="1800" dirty="0"/>
          </a:p>
          <a:p>
            <a:pPr marL="0" indent="0">
              <a:buNone/>
            </a:pPr>
            <a:r>
              <a:rPr lang="en-US" sz="1800" b="1" dirty="0">
                <a:solidFill>
                  <a:srgbClr val="007AC2"/>
                </a:solidFill>
              </a:rPr>
              <a:t>Example Applications:</a:t>
            </a:r>
          </a:p>
          <a:p>
            <a:r>
              <a:rPr lang="en-US" sz="1800" dirty="0"/>
              <a:t>Brightly lit atriums</a:t>
            </a:r>
          </a:p>
          <a:p>
            <a:r>
              <a:rPr lang="en-US" sz="1800" dirty="0"/>
              <a:t>Well lit lobbies</a:t>
            </a:r>
          </a:p>
          <a:p>
            <a:r>
              <a:rPr lang="en-US" sz="1800" dirty="0"/>
              <a:t>Retail store windows</a:t>
            </a:r>
          </a:p>
          <a:p>
            <a:endParaRPr lang="en-US" sz="1800" dirty="0"/>
          </a:p>
          <a:p>
            <a:pPr marL="0" indent="0">
              <a:buNone/>
            </a:pPr>
            <a:r>
              <a:rPr lang="en-US" sz="1800" b="1" dirty="0">
                <a:solidFill>
                  <a:srgbClr val="007AC2"/>
                </a:solidFill>
              </a:rPr>
              <a:t>Key Features:</a:t>
            </a:r>
          </a:p>
          <a:p>
            <a:r>
              <a:rPr lang="en-US" sz="1800" dirty="0"/>
              <a:t>1920x1080 Full HD resolution</a:t>
            </a:r>
          </a:p>
          <a:p>
            <a:r>
              <a:rPr lang="en-US" sz="1800" dirty="0"/>
              <a:t>4000 nit 24/7 edge lit LED LFD</a:t>
            </a:r>
          </a:p>
          <a:p>
            <a:r>
              <a:rPr lang="en-US" sz="1800" dirty="0"/>
              <a:t>19.9mm bezel width</a:t>
            </a:r>
          </a:p>
          <a:p>
            <a:r>
              <a:rPr lang="en-US" sz="1800" dirty="0">
                <a:solidFill>
                  <a:srgbClr val="007AC2"/>
                </a:solidFill>
              </a:rPr>
              <a:t>SSSP 6.0 / S6 Player (SoC) onboard with Tizen 4.0</a:t>
            </a:r>
          </a:p>
          <a:p>
            <a:r>
              <a:rPr lang="en-US" sz="1800" dirty="0">
                <a:solidFill>
                  <a:srgbClr val="007AC2"/>
                </a:solidFill>
              </a:rPr>
              <a:t>Wi-Fi onboard</a:t>
            </a:r>
          </a:p>
          <a:p>
            <a:r>
              <a:rPr lang="en-US" sz="1800" dirty="0">
                <a:solidFill>
                  <a:srgbClr val="007AC2"/>
                </a:solidFill>
              </a:rPr>
              <a:t>IP5X rated against dust</a:t>
            </a:r>
          </a:p>
          <a:p>
            <a:r>
              <a:rPr lang="en-US" sz="1800" dirty="0">
                <a:solidFill>
                  <a:srgbClr val="007AC2"/>
                </a:solidFill>
              </a:rPr>
              <a:t>Not outdoor IP rated, intended for indoor sunlight use</a:t>
            </a:r>
          </a:p>
        </p:txBody>
      </p:sp>
      <p:sp>
        <p:nvSpPr>
          <p:cNvPr id="3" name="Title 2"/>
          <p:cNvSpPr>
            <a:spLocks noGrp="1"/>
          </p:cNvSpPr>
          <p:nvPr>
            <p:ph type="title"/>
          </p:nvPr>
        </p:nvSpPr>
        <p:spPr/>
        <p:txBody>
          <a:bodyPr/>
          <a:lstStyle/>
          <a:p>
            <a:r>
              <a:rPr lang="en-US" dirty="0"/>
              <a:t>OMN Series</a:t>
            </a:r>
          </a:p>
        </p:txBody>
      </p:sp>
      <p:pic>
        <p:nvPicPr>
          <p:cNvPr id="5" name="Picture 4" descr="A can of food&#10;&#10;Description automatically generated">
            <a:extLst>
              <a:ext uri="{FF2B5EF4-FFF2-40B4-BE49-F238E27FC236}">
                <a16:creationId xmlns:a16="http://schemas.microsoft.com/office/drawing/2014/main" id="{14AEA494-B8C8-4C0E-B37C-A0C4FF3BF82C}"/>
              </a:ext>
            </a:extLst>
          </p:cNvPr>
          <p:cNvPicPr>
            <a:picLocks noChangeAspect="1"/>
          </p:cNvPicPr>
          <p:nvPr/>
        </p:nvPicPr>
        <p:blipFill>
          <a:blip r:embed="rId3"/>
          <a:stretch>
            <a:fillRect/>
          </a:stretch>
        </p:blipFill>
        <p:spPr>
          <a:xfrm>
            <a:off x="7531438" y="1797078"/>
            <a:ext cx="4443484" cy="2963805"/>
          </a:xfrm>
          <a:prstGeom prst="rect">
            <a:avLst/>
          </a:prstGeom>
        </p:spPr>
      </p:pic>
      <p:pic>
        <p:nvPicPr>
          <p:cNvPr id="6" name="Picture 5">
            <a:extLst>
              <a:ext uri="{FF2B5EF4-FFF2-40B4-BE49-F238E27FC236}">
                <a16:creationId xmlns:a16="http://schemas.microsoft.com/office/drawing/2014/main" id="{33B8E52F-A00F-4DD3-A56B-AA2225BD0D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3888" y="5403872"/>
            <a:ext cx="2564009" cy="846060"/>
          </a:xfrm>
          <a:prstGeom prst="rect">
            <a:avLst/>
          </a:prstGeom>
        </p:spPr>
      </p:pic>
    </p:spTree>
    <p:extLst>
      <p:ext uri="{BB962C8B-B14F-4D97-AF65-F5344CB8AC3E}">
        <p14:creationId xmlns:p14="http://schemas.microsoft.com/office/powerpoint/2010/main" val="1464289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173184" y="901931"/>
            <a:ext cx="6808124" cy="5444836"/>
          </a:xfrm>
        </p:spPr>
        <p:txBody>
          <a:bodyPr/>
          <a:lstStyle/>
          <a:p>
            <a:pPr marL="0" indent="0">
              <a:buNone/>
            </a:pPr>
            <a:r>
              <a:rPr lang="en-US" sz="1800" b="1" dirty="0">
                <a:solidFill>
                  <a:srgbClr val="007AC2"/>
                </a:solidFill>
              </a:rPr>
              <a:t>OM75D-W (75”)</a:t>
            </a:r>
          </a:p>
          <a:p>
            <a:pPr marL="0" indent="0">
              <a:buNone/>
            </a:pPr>
            <a:r>
              <a:rPr lang="en-US" sz="1800" dirty="0"/>
              <a:t>High brightness LFD for non-IP rated applications (including videowalls), dealing with high ambient light. </a:t>
            </a:r>
          </a:p>
          <a:p>
            <a:pPr marL="0" indent="0">
              <a:buNone/>
            </a:pPr>
            <a:endParaRPr lang="en-US" sz="1800" dirty="0"/>
          </a:p>
          <a:p>
            <a:pPr marL="0" indent="0">
              <a:buNone/>
            </a:pPr>
            <a:r>
              <a:rPr lang="en-US" sz="1800" b="1" dirty="0">
                <a:solidFill>
                  <a:srgbClr val="007AC2"/>
                </a:solidFill>
              </a:rPr>
              <a:t>Example Applications:</a:t>
            </a:r>
          </a:p>
          <a:p>
            <a:r>
              <a:rPr lang="en-US" sz="1800" dirty="0"/>
              <a:t>Brightly lit atriums</a:t>
            </a:r>
          </a:p>
          <a:p>
            <a:r>
              <a:rPr lang="en-US" sz="1800" dirty="0"/>
              <a:t>Well lit lobbies</a:t>
            </a:r>
          </a:p>
          <a:p>
            <a:r>
              <a:rPr lang="en-US" sz="1800" dirty="0"/>
              <a:t>Retail store windows</a:t>
            </a:r>
          </a:p>
          <a:p>
            <a:endParaRPr lang="en-US" sz="1800" dirty="0"/>
          </a:p>
          <a:p>
            <a:pPr marL="0" indent="0">
              <a:buNone/>
            </a:pPr>
            <a:r>
              <a:rPr lang="en-US" sz="1800" b="1" dirty="0">
                <a:solidFill>
                  <a:srgbClr val="007AC2"/>
                </a:solidFill>
              </a:rPr>
              <a:t>Key Features:</a:t>
            </a:r>
          </a:p>
          <a:p>
            <a:r>
              <a:rPr lang="en-US" sz="1800" dirty="0"/>
              <a:t>1920x1080 Full HD resolution</a:t>
            </a:r>
          </a:p>
          <a:p>
            <a:r>
              <a:rPr lang="en-US" sz="1800" dirty="0"/>
              <a:t>2500 nit 24/7 direct lit LED LFD</a:t>
            </a:r>
          </a:p>
          <a:p>
            <a:r>
              <a:rPr lang="en-US" sz="1800" dirty="0"/>
              <a:t>11.7mm bezel width</a:t>
            </a:r>
          </a:p>
          <a:p>
            <a:r>
              <a:rPr lang="en-US" sz="1800" dirty="0">
                <a:solidFill>
                  <a:srgbClr val="007AC2"/>
                </a:solidFill>
              </a:rPr>
              <a:t>SSSP 2.0 / S2 Player (SoC) onboard</a:t>
            </a:r>
          </a:p>
          <a:p>
            <a:r>
              <a:rPr lang="en-US" sz="1800" dirty="0">
                <a:solidFill>
                  <a:srgbClr val="007AC2"/>
                </a:solidFill>
              </a:rPr>
              <a:t>Wi-Fi onboard</a:t>
            </a:r>
          </a:p>
          <a:p>
            <a:r>
              <a:rPr lang="en-US" sz="1800" dirty="0">
                <a:solidFill>
                  <a:srgbClr val="007AC2"/>
                </a:solidFill>
              </a:rPr>
              <a:t>Not outdoor IP rated, intended for indoor sunlight use</a:t>
            </a:r>
          </a:p>
        </p:txBody>
      </p:sp>
      <p:sp>
        <p:nvSpPr>
          <p:cNvPr id="3" name="Title 2"/>
          <p:cNvSpPr>
            <a:spLocks noGrp="1"/>
          </p:cNvSpPr>
          <p:nvPr>
            <p:ph type="title"/>
          </p:nvPr>
        </p:nvSpPr>
        <p:spPr/>
        <p:txBody>
          <a:bodyPr/>
          <a:lstStyle/>
          <a:p>
            <a:r>
              <a:rPr lang="en-US" dirty="0"/>
              <a:t>OMD-W Series</a:t>
            </a:r>
          </a:p>
        </p:txBody>
      </p:sp>
      <p:pic>
        <p:nvPicPr>
          <p:cNvPr id="5" name="Picture 2" descr="http://www.samsung.com/us/system/consumer/product/lh/55/om/lh55omdpwbcgo/600x600_1.jpg"/>
          <p:cNvPicPr>
            <a:picLocks noChangeAspect="1" noChangeArrowheads="1"/>
          </p:cNvPicPr>
          <p:nvPr/>
        </p:nvPicPr>
        <p:blipFill rotWithShape="1">
          <a:blip r:embed="rId3">
            <a:extLst>
              <a:ext uri="{28A0092B-C50C-407E-A947-70E740481C1C}">
                <a14:useLocalDpi xmlns:a14="http://schemas.microsoft.com/office/drawing/2010/main" val="0"/>
              </a:ext>
            </a:extLst>
          </a:blip>
          <a:srcRect t="12068" b="12775"/>
          <a:stretch/>
        </p:blipFill>
        <p:spPr bwMode="auto">
          <a:xfrm>
            <a:off x="7294880" y="1843506"/>
            <a:ext cx="4501608" cy="3383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937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173184" y="901931"/>
            <a:ext cx="6808124" cy="5444836"/>
          </a:xfrm>
        </p:spPr>
        <p:txBody>
          <a:bodyPr/>
          <a:lstStyle/>
          <a:p>
            <a:pPr marL="0" indent="0">
              <a:buNone/>
            </a:pPr>
            <a:r>
              <a:rPr lang="en-US" sz="1800" b="1" dirty="0">
                <a:solidFill>
                  <a:srgbClr val="007AC2"/>
                </a:solidFill>
              </a:rPr>
              <a:t>OM46N-D (46”), OM55N-D (55”)</a:t>
            </a:r>
          </a:p>
          <a:p>
            <a:pPr marL="0" indent="0">
              <a:buNone/>
            </a:pPr>
            <a:r>
              <a:rPr lang="en-US" sz="1800" dirty="0"/>
              <a:t>High brightness </a:t>
            </a:r>
            <a:r>
              <a:rPr lang="en-US" sz="1800" dirty="0">
                <a:solidFill>
                  <a:srgbClr val="007AC2"/>
                </a:solidFill>
              </a:rPr>
              <a:t>DUAL SIDED </a:t>
            </a:r>
            <a:r>
              <a:rPr lang="en-US" sz="1800" dirty="0"/>
              <a:t>LFD for non-IP rated applications, dealing with high ambient light. </a:t>
            </a:r>
          </a:p>
          <a:p>
            <a:pPr marL="0" indent="0">
              <a:buNone/>
            </a:pPr>
            <a:endParaRPr lang="en-US" sz="1800" dirty="0"/>
          </a:p>
          <a:p>
            <a:pPr marL="0" indent="0">
              <a:buNone/>
            </a:pPr>
            <a:r>
              <a:rPr lang="en-US" sz="1800" b="1" dirty="0">
                <a:solidFill>
                  <a:srgbClr val="007AC2"/>
                </a:solidFill>
              </a:rPr>
              <a:t>Example Applications:</a:t>
            </a:r>
          </a:p>
          <a:p>
            <a:r>
              <a:rPr lang="en-US" sz="1800" dirty="0"/>
              <a:t>Brightly lit atriums</a:t>
            </a:r>
          </a:p>
          <a:p>
            <a:r>
              <a:rPr lang="en-US" sz="1800" dirty="0"/>
              <a:t>Well lit lobbies</a:t>
            </a:r>
          </a:p>
          <a:p>
            <a:r>
              <a:rPr lang="en-US" sz="1800" dirty="0"/>
              <a:t>Retail store windows</a:t>
            </a:r>
          </a:p>
          <a:p>
            <a:endParaRPr lang="en-US" sz="1800" dirty="0"/>
          </a:p>
          <a:p>
            <a:pPr marL="0" indent="0">
              <a:buNone/>
            </a:pPr>
            <a:r>
              <a:rPr lang="en-US" sz="1800" b="1" dirty="0">
                <a:solidFill>
                  <a:srgbClr val="007AC2"/>
                </a:solidFill>
              </a:rPr>
              <a:t>Key Features:</a:t>
            </a:r>
          </a:p>
          <a:p>
            <a:r>
              <a:rPr lang="en-US" sz="1800" dirty="0">
                <a:solidFill>
                  <a:srgbClr val="007AC2"/>
                </a:solidFill>
              </a:rPr>
              <a:t>PORTRAIT ONLY</a:t>
            </a:r>
          </a:p>
          <a:p>
            <a:r>
              <a:rPr lang="en-US" sz="1800" dirty="0"/>
              <a:t>1920x1080 Full HD resolution</a:t>
            </a:r>
          </a:p>
          <a:p>
            <a:r>
              <a:rPr lang="en-US" sz="1800" dirty="0"/>
              <a:t>3000 nit (front) / 1000 nit (back) 24/7 edge lit LED LFD</a:t>
            </a:r>
          </a:p>
          <a:p>
            <a:r>
              <a:rPr lang="en-US" sz="1800" dirty="0"/>
              <a:t>22.8mm bezel width</a:t>
            </a:r>
          </a:p>
          <a:p>
            <a:r>
              <a:rPr lang="en-US" sz="1800" dirty="0">
                <a:solidFill>
                  <a:srgbClr val="007AC2"/>
                </a:solidFill>
              </a:rPr>
              <a:t>SSSP 6.0 / S6 Player (SoC) onboard with Tizen 4.0</a:t>
            </a:r>
          </a:p>
          <a:p>
            <a:r>
              <a:rPr lang="en-US" sz="1800" dirty="0">
                <a:solidFill>
                  <a:srgbClr val="007AC2"/>
                </a:solidFill>
              </a:rPr>
              <a:t>Wi-Fi onboard</a:t>
            </a:r>
          </a:p>
          <a:p>
            <a:r>
              <a:rPr lang="en-US" sz="1800" dirty="0">
                <a:solidFill>
                  <a:srgbClr val="007AC2"/>
                </a:solidFill>
              </a:rPr>
              <a:t>IP5X rated against dust</a:t>
            </a:r>
          </a:p>
          <a:p>
            <a:r>
              <a:rPr lang="en-US" sz="1800" dirty="0">
                <a:solidFill>
                  <a:srgbClr val="007AC2"/>
                </a:solidFill>
              </a:rPr>
              <a:t>Not IP rated, intended for indoor sunlight use</a:t>
            </a:r>
          </a:p>
        </p:txBody>
      </p:sp>
      <p:sp>
        <p:nvSpPr>
          <p:cNvPr id="3" name="Title 2"/>
          <p:cNvSpPr>
            <a:spLocks noGrp="1"/>
          </p:cNvSpPr>
          <p:nvPr>
            <p:ph type="title"/>
          </p:nvPr>
        </p:nvSpPr>
        <p:spPr/>
        <p:txBody>
          <a:bodyPr/>
          <a:lstStyle/>
          <a:p>
            <a:r>
              <a:rPr lang="en-US" dirty="0"/>
              <a:t>OMN-D Series</a:t>
            </a:r>
          </a:p>
        </p:txBody>
      </p:sp>
      <p:pic>
        <p:nvPicPr>
          <p:cNvPr id="5" name="Picture 4" descr="A close up of food&#10;&#10;Description automatically generated">
            <a:extLst>
              <a:ext uri="{FF2B5EF4-FFF2-40B4-BE49-F238E27FC236}">
                <a16:creationId xmlns:a16="http://schemas.microsoft.com/office/drawing/2014/main" id="{C03F776C-B855-47D2-821A-B85C2CFF5C3D}"/>
              </a:ext>
            </a:extLst>
          </p:cNvPr>
          <p:cNvPicPr>
            <a:picLocks noChangeAspect="1"/>
          </p:cNvPicPr>
          <p:nvPr/>
        </p:nvPicPr>
        <p:blipFill>
          <a:blip r:embed="rId3"/>
          <a:stretch>
            <a:fillRect/>
          </a:stretch>
        </p:blipFill>
        <p:spPr>
          <a:xfrm>
            <a:off x="8352430" y="1041841"/>
            <a:ext cx="2801499" cy="4258277"/>
          </a:xfrm>
          <a:prstGeom prst="rect">
            <a:avLst/>
          </a:prstGeom>
        </p:spPr>
      </p:pic>
      <p:pic>
        <p:nvPicPr>
          <p:cNvPr id="6" name="Picture 5">
            <a:extLst>
              <a:ext uri="{FF2B5EF4-FFF2-40B4-BE49-F238E27FC236}">
                <a16:creationId xmlns:a16="http://schemas.microsoft.com/office/drawing/2014/main" id="{1B6EAC31-9E2C-4E27-85B6-AEB8D5F19A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3888" y="5403872"/>
            <a:ext cx="2564009" cy="846060"/>
          </a:xfrm>
          <a:prstGeom prst="rect">
            <a:avLst/>
          </a:prstGeom>
        </p:spPr>
      </p:pic>
    </p:spTree>
    <p:extLst>
      <p:ext uri="{BB962C8B-B14F-4D97-AF65-F5344CB8AC3E}">
        <p14:creationId xmlns:p14="http://schemas.microsoft.com/office/powerpoint/2010/main" val="23232098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173183" y="901931"/>
            <a:ext cx="6808125" cy="5444836"/>
          </a:xfrm>
        </p:spPr>
        <p:txBody>
          <a:bodyPr/>
          <a:lstStyle/>
          <a:p>
            <a:pPr marL="0" indent="0">
              <a:buNone/>
            </a:pPr>
            <a:r>
              <a:rPr lang="en-US" sz="1800" b="1" dirty="0">
                <a:solidFill>
                  <a:srgbClr val="007AC2"/>
                </a:solidFill>
              </a:rPr>
              <a:t>OH46F (46”), OH55F (55”), OH75F (75”), OH85F (85”)</a:t>
            </a:r>
          </a:p>
          <a:p>
            <a:pPr marL="0" indent="0">
              <a:buNone/>
            </a:pPr>
            <a:r>
              <a:rPr lang="en-US" sz="1800" dirty="0"/>
              <a:t>Fully enclosed, IP rated high brightness LFD for applications dealing with high ambient light, that does not require a separate enclosure. </a:t>
            </a:r>
          </a:p>
          <a:p>
            <a:pPr marL="0" indent="0">
              <a:buNone/>
            </a:pPr>
            <a:endParaRPr lang="en-US" sz="1800" dirty="0"/>
          </a:p>
          <a:p>
            <a:pPr marL="0" indent="0">
              <a:buNone/>
            </a:pPr>
            <a:r>
              <a:rPr lang="en-US" sz="1800" dirty="0">
                <a:solidFill>
                  <a:srgbClr val="007AC2"/>
                </a:solidFill>
              </a:rPr>
              <a:t>Example Applications:</a:t>
            </a:r>
          </a:p>
          <a:p>
            <a:r>
              <a:rPr lang="en-US" sz="1800" dirty="0"/>
              <a:t>Wayfinding outdoors</a:t>
            </a:r>
          </a:p>
          <a:p>
            <a:r>
              <a:rPr lang="en-US" sz="1800" dirty="0"/>
              <a:t>Digital signage for theme parks / sports venues / garages</a:t>
            </a:r>
          </a:p>
          <a:p>
            <a:r>
              <a:rPr lang="en-US" sz="1800" dirty="0"/>
              <a:t>Train / subway stations</a:t>
            </a:r>
          </a:p>
          <a:p>
            <a:endParaRPr lang="en-US" sz="1800" dirty="0"/>
          </a:p>
          <a:p>
            <a:pPr marL="0" indent="0">
              <a:buNone/>
            </a:pPr>
            <a:r>
              <a:rPr lang="en-US" sz="1800" dirty="0">
                <a:solidFill>
                  <a:srgbClr val="007AC2"/>
                </a:solidFill>
              </a:rPr>
              <a:t>Key Features:</a:t>
            </a:r>
          </a:p>
          <a:p>
            <a:r>
              <a:rPr lang="en-US" sz="1800" dirty="0"/>
              <a:t>1920x1080 Full HD resolution (85” 4K UHD)</a:t>
            </a:r>
          </a:p>
          <a:p>
            <a:r>
              <a:rPr lang="en-US" sz="1800" dirty="0"/>
              <a:t>2500 nit 24/7 direct lit LED LFD</a:t>
            </a:r>
          </a:p>
          <a:p>
            <a:r>
              <a:rPr lang="en-US" sz="1800" dirty="0"/>
              <a:t>24.9mm (75” 59.8mm , 85” 62mm) bezel width </a:t>
            </a:r>
          </a:p>
          <a:p>
            <a:r>
              <a:rPr lang="en-US" sz="1800" dirty="0">
                <a:solidFill>
                  <a:srgbClr val="007AC2"/>
                </a:solidFill>
              </a:rPr>
              <a:t>SSSP 4.0 / S4 Player (SoC) onboard</a:t>
            </a:r>
          </a:p>
          <a:p>
            <a:r>
              <a:rPr lang="en-US" sz="1800" dirty="0">
                <a:solidFill>
                  <a:srgbClr val="007AC2"/>
                </a:solidFill>
              </a:rPr>
              <a:t>IP56 rated</a:t>
            </a:r>
          </a:p>
          <a:p>
            <a:r>
              <a:rPr lang="en-US" sz="1800" dirty="0">
                <a:solidFill>
                  <a:srgbClr val="007AC2"/>
                </a:solidFill>
              </a:rPr>
              <a:t>Tempered armor glass front for impact resistance</a:t>
            </a:r>
          </a:p>
          <a:p>
            <a:endParaRPr lang="en-US" sz="1800" dirty="0"/>
          </a:p>
        </p:txBody>
      </p:sp>
      <p:sp>
        <p:nvSpPr>
          <p:cNvPr id="3" name="Title 2"/>
          <p:cNvSpPr>
            <a:spLocks noGrp="1"/>
          </p:cNvSpPr>
          <p:nvPr>
            <p:ph type="title"/>
          </p:nvPr>
        </p:nvSpPr>
        <p:spPr/>
        <p:txBody>
          <a:bodyPr/>
          <a:lstStyle/>
          <a:p>
            <a:r>
              <a:rPr lang="en-US" dirty="0"/>
              <a:t>OHF Series</a:t>
            </a:r>
          </a:p>
        </p:txBody>
      </p:sp>
      <p:pic>
        <p:nvPicPr>
          <p:cNvPr id="5" name="Picture 4"/>
          <p:cNvPicPr>
            <a:picLocks noChangeAspect="1"/>
          </p:cNvPicPr>
          <p:nvPr/>
        </p:nvPicPr>
        <p:blipFill>
          <a:blip r:embed="rId3"/>
          <a:stretch>
            <a:fillRect/>
          </a:stretch>
        </p:blipFill>
        <p:spPr>
          <a:xfrm>
            <a:off x="7571832" y="1850077"/>
            <a:ext cx="4362694" cy="2908460"/>
          </a:xfrm>
          <a:prstGeom prst="rect">
            <a:avLst/>
          </a:prstGeom>
        </p:spPr>
      </p:pic>
      <p:pic>
        <p:nvPicPr>
          <p:cNvPr id="7" name="Picture 6">
            <a:extLst>
              <a:ext uri="{FF2B5EF4-FFF2-40B4-BE49-F238E27FC236}">
                <a16:creationId xmlns:a16="http://schemas.microsoft.com/office/drawing/2014/main" id="{FF4D8BF1-B979-479F-B9F3-B7D81894FD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3888" y="5403872"/>
            <a:ext cx="2564009" cy="846060"/>
          </a:xfrm>
          <a:prstGeom prst="rect">
            <a:avLst/>
          </a:prstGeom>
        </p:spPr>
      </p:pic>
    </p:spTree>
    <p:extLst>
      <p:ext uri="{BB962C8B-B14F-4D97-AF65-F5344CB8AC3E}">
        <p14:creationId xmlns:p14="http://schemas.microsoft.com/office/powerpoint/2010/main" val="1157539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173183" y="901931"/>
            <a:ext cx="6808125" cy="5444836"/>
          </a:xfrm>
        </p:spPr>
        <p:txBody>
          <a:bodyPr/>
          <a:lstStyle/>
          <a:p>
            <a:pPr marL="0" indent="0">
              <a:buNone/>
            </a:pPr>
            <a:r>
              <a:rPr lang="en-US" sz="1800" b="1" dirty="0">
                <a:solidFill>
                  <a:srgbClr val="007AC2"/>
                </a:solidFill>
              </a:rPr>
              <a:t>OH85N-D (85”)</a:t>
            </a:r>
          </a:p>
          <a:p>
            <a:pPr marL="0" indent="0">
              <a:buNone/>
            </a:pPr>
            <a:r>
              <a:rPr lang="en-US" sz="1800" dirty="0"/>
              <a:t>Fully enclosed, IP rated high brightness </a:t>
            </a:r>
            <a:r>
              <a:rPr lang="en-US" sz="1800" dirty="0">
                <a:solidFill>
                  <a:srgbClr val="007AC2"/>
                </a:solidFill>
              </a:rPr>
              <a:t>DUAL SIDED</a:t>
            </a:r>
            <a:r>
              <a:rPr lang="en-US" sz="1800" dirty="0"/>
              <a:t> LFD for applications dealing with high ambient light, that does not require a separate enclosure. </a:t>
            </a:r>
          </a:p>
          <a:p>
            <a:pPr marL="0" indent="0">
              <a:buNone/>
            </a:pPr>
            <a:endParaRPr lang="en-US" sz="1800" dirty="0"/>
          </a:p>
          <a:p>
            <a:pPr marL="0" indent="0">
              <a:buNone/>
            </a:pPr>
            <a:r>
              <a:rPr lang="en-US" sz="1800" dirty="0">
                <a:solidFill>
                  <a:srgbClr val="007AC2"/>
                </a:solidFill>
              </a:rPr>
              <a:t>Example Applications:</a:t>
            </a:r>
          </a:p>
          <a:p>
            <a:r>
              <a:rPr lang="en-US" sz="1800" dirty="0"/>
              <a:t>Wayfinding outdoors</a:t>
            </a:r>
          </a:p>
          <a:p>
            <a:r>
              <a:rPr lang="en-US" sz="1800" dirty="0"/>
              <a:t>Digital signage for theme parks / sports venues / garages</a:t>
            </a:r>
          </a:p>
          <a:p>
            <a:r>
              <a:rPr lang="en-US" sz="1800" dirty="0"/>
              <a:t>Train / subway stations</a:t>
            </a:r>
          </a:p>
          <a:p>
            <a:endParaRPr lang="en-US" sz="1800" dirty="0"/>
          </a:p>
          <a:p>
            <a:pPr marL="0" indent="0">
              <a:buNone/>
            </a:pPr>
            <a:r>
              <a:rPr lang="en-US" sz="1800" dirty="0">
                <a:solidFill>
                  <a:srgbClr val="007AC2"/>
                </a:solidFill>
              </a:rPr>
              <a:t>Key Features:</a:t>
            </a:r>
          </a:p>
          <a:p>
            <a:r>
              <a:rPr lang="en-US" sz="1800" dirty="0"/>
              <a:t>3840x2160 4K UHD resolution</a:t>
            </a:r>
          </a:p>
          <a:p>
            <a:r>
              <a:rPr lang="en-US" sz="1800" dirty="0"/>
              <a:t>3300 nit 24/7 direct lit LED LFD</a:t>
            </a:r>
          </a:p>
          <a:p>
            <a:r>
              <a:rPr lang="en-US" sz="1800" dirty="0"/>
              <a:t>62mm bezel width </a:t>
            </a:r>
          </a:p>
          <a:p>
            <a:r>
              <a:rPr lang="en-US" sz="1800" dirty="0">
                <a:solidFill>
                  <a:srgbClr val="007AC2"/>
                </a:solidFill>
              </a:rPr>
              <a:t>SSSP 6.0 / S6 Player (SoC) onboard with Tizen 4.0</a:t>
            </a:r>
          </a:p>
          <a:p>
            <a:r>
              <a:rPr lang="en-US" sz="1800" dirty="0">
                <a:solidFill>
                  <a:srgbClr val="007AC2"/>
                </a:solidFill>
              </a:rPr>
              <a:t>IP56 rated</a:t>
            </a:r>
          </a:p>
          <a:p>
            <a:r>
              <a:rPr lang="en-US" sz="1800" dirty="0">
                <a:solidFill>
                  <a:srgbClr val="007AC2"/>
                </a:solidFill>
              </a:rPr>
              <a:t>Tempered armor glass front for impact resistance</a:t>
            </a:r>
          </a:p>
          <a:p>
            <a:endParaRPr lang="en-US" sz="1800" dirty="0"/>
          </a:p>
        </p:txBody>
      </p:sp>
      <p:sp>
        <p:nvSpPr>
          <p:cNvPr id="3" name="Title 2"/>
          <p:cNvSpPr>
            <a:spLocks noGrp="1"/>
          </p:cNvSpPr>
          <p:nvPr>
            <p:ph type="title"/>
          </p:nvPr>
        </p:nvSpPr>
        <p:spPr/>
        <p:txBody>
          <a:bodyPr/>
          <a:lstStyle/>
          <a:p>
            <a:r>
              <a:rPr lang="en-US" dirty="0"/>
              <a:t>OHN-D Series</a:t>
            </a:r>
          </a:p>
        </p:txBody>
      </p:sp>
      <p:pic>
        <p:nvPicPr>
          <p:cNvPr id="7" name="Picture 6" descr="A picture containing building, ground&#10;&#10;Description automatically generated">
            <a:extLst>
              <a:ext uri="{FF2B5EF4-FFF2-40B4-BE49-F238E27FC236}">
                <a16:creationId xmlns:a16="http://schemas.microsoft.com/office/drawing/2014/main" id="{9183F7D1-135D-464B-AC29-BC695D9D6CB2}"/>
              </a:ext>
            </a:extLst>
          </p:cNvPr>
          <p:cNvPicPr>
            <a:picLocks noChangeAspect="1"/>
          </p:cNvPicPr>
          <p:nvPr/>
        </p:nvPicPr>
        <p:blipFill rotWithShape="1">
          <a:blip r:embed="rId3"/>
          <a:srcRect l="20118" r="18122"/>
          <a:stretch/>
        </p:blipFill>
        <p:spPr>
          <a:xfrm>
            <a:off x="7840502" y="1352307"/>
            <a:ext cx="3825354" cy="3871161"/>
          </a:xfrm>
          <a:prstGeom prst="rect">
            <a:avLst/>
          </a:prstGeom>
        </p:spPr>
      </p:pic>
      <p:pic>
        <p:nvPicPr>
          <p:cNvPr id="8" name="Picture 7">
            <a:extLst>
              <a:ext uri="{FF2B5EF4-FFF2-40B4-BE49-F238E27FC236}">
                <a16:creationId xmlns:a16="http://schemas.microsoft.com/office/drawing/2014/main" id="{7464889F-0DA3-4DD8-A44C-F8428C310B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3888" y="5403872"/>
            <a:ext cx="2564009" cy="846060"/>
          </a:xfrm>
          <a:prstGeom prst="rect">
            <a:avLst/>
          </a:prstGeom>
        </p:spPr>
      </p:pic>
    </p:spTree>
    <p:extLst>
      <p:ext uri="{BB962C8B-B14F-4D97-AF65-F5344CB8AC3E}">
        <p14:creationId xmlns:p14="http://schemas.microsoft.com/office/powerpoint/2010/main" val="658038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17515" y="3545653"/>
            <a:ext cx="4673600" cy="1016000"/>
          </a:xfrm>
          <a:prstGeom prst="rect">
            <a:avLst/>
          </a:prstGeom>
        </p:spPr>
        <p:txBody>
          <a:bodyPr vert="horz" lIns="121920" tIns="52909" rIns="105820" bIns="52909" rtlCol="0" anchor="ctr">
            <a:noAutofit/>
          </a:bodyPr>
          <a:lstStyle>
            <a:lvl1pPr marL="285750" indent="-285750" algn="ctr" defTabSz="914400" rtl="0" eaLnBrk="1" latinLnBrk="0" hangingPunct="1">
              <a:spcBef>
                <a:spcPts val="600"/>
              </a:spcBef>
              <a:buClrTx/>
              <a:buSzPct val="110000"/>
              <a:buFont typeface="Arial" panose="020B0604020202020204" pitchFamily="34" charset="0"/>
              <a:buNone/>
              <a:tabLst/>
              <a:defRPr sz="2400" b="0" kern="1200" baseline="0">
                <a:solidFill>
                  <a:schemeClr val="bg1"/>
                </a:solidFill>
                <a:effectLst>
                  <a:outerShdw blurRad="50800" dist="12700" dir="5400000" algn="ctr" rotWithShape="0">
                    <a:srgbClr val="000000">
                      <a:alpha val="43137"/>
                    </a:srgbClr>
                  </a:outerShdw>
                </a:effectLst>
                <a:latin typeface="+mn-lt"/>
                <a:ea typeface="+mn-ea"/>
                <a:cs typeface="+mn-cs"/>
              </a:defRPr>
            </a:lvl1pPr>
            <a:lvl2pPr marL="517525" indent="-285750" algn="l" defTabSz="914400" rtl="0" eaLnBrk="1" latinLnBrk="0" hangingPunct="1">
              <a:spcBef>
                <a:spcPts val="200"/>
              </a:spcBef>
              <a:buClrTx/>
              <a:buFont typeface="Arial" panose="020B0604020202020204" pitchFamily="34" charset="0"/>
              <a:buChar char="•"/>
              <a:tabLst/>
              <a:defRPr sz="1600" kern="1200">
                <a:solidFill>
                  <a:schemeClr val="tx1"/>
                </a:solidFill>
                <a:effectLst>
                  <a:outerShdw blurRad="50800" dist="12700" dir="5400000" algn="ctr" rotWithShape="0">
                    <a:srgbClr val="000000">
                      <a:alpha val="43137"/>
                    </a:srgbClr>
                  </a:outerShdw>
                </a:effectLst>
                <a:latin typeface="+mn-lt"/>
                <a:ea typeface="+mn-ea"/>
                <a:cs typeface="+mn-cs"/>
              </a:defRPr>
            </a:lvl2pPr>
            <a:lvl3pPr marL="742950" indent="-285750" algn="l" defTabSz="914400" rtl="0" eaLnBrk="1" latinLnBrk="0" hangingPunct="1">
              <a:spcBef>
                <a:spcPts val="200"/>
              </a:spcBef>
              <a:buClrTx/>
              <a:buFont typeface="Arial" panose="020B0604020202020204" pitchFamily="34" charset="0"/>
              <a:buChar char="•"/>
              <a:tabLst/>
              <a:defRPr sz="1400" kern="1200">
                <a:solidFill>
                  <a:schemeClr val="tx1"/>
                </a:solidFill>
                <a:effectLst>
                  <a:outerShdw blurRad="50800" dist="12700" dir="5400000" algn="ctr" rotWithShape="0">
                    <a:srgbClr val="000000">
                      <a:alpha val="43137"/>
                    </a:srgbClr>
                  </a:outerShdw>
                </a:effectLst>
                <a:latin typeface="+mn-lt"/>
                <a:ea typeface="+mn-ea"/>
                <a:cs typeface="+mn-cs"/>
              </a:defRPr>
            </a:lvl3pPr>
            <a:lvl4pPr marL="860425" indent="-171450" algn="l" defTabSz="914400" rtl="0" eaLnBrk="1" latinLnBrk="0" hangingPunct="1">
              <a:spcBef>
                <a:spcPts val="200"/>
              </a:spcBef>
              <a:buClrTx/>
              <a:buFont typeface="Arial" panose="020B0604020202020204" pitchFamily="34" charset="0"/>
              <a:buChar char="•"/>
              <a:defRPr sz="1200" kern="1200">
                <a:solidFill>
                  <a:schemeClr val="tx1"/>
                </a:solidFill>
                <a:effectLst>
                  <a:outerShdw blurRad="50800" dist="12700" dir="5400000" algn="ctr" rotWithShape="0">
                    <a:srgbClr val="000000">
                      <a:alpha val="43137"/>
                    </a:srgbClr>
                  </a:outerShdw>
                </a:effectLst>
                <a:latin typeface="+mn-lt"/>
                <a:ea typeface="+mn-ea"/>
                <a:cs typeface="+mn-cs"/>
              </a:defRPr>
            </a:lvl4pPr>
            <a:lvl5pPr marL="1085850" indent="-171450" algn="l" defTabSz="914400" rtl="0" eaLnBrk="1" latinLnBrk="0" hangingPunct="1">
              <a:spcBef>
                <a:spcPts val="200"/>
              </a:spcBef>
              <a:buFont typeface="Arial" panose="020B0604020202020204" pitchFamily="34" charset="0"/>
              <a:buChar char="•"/>
              <a:defRPr sz="1100" kern="1200">
                <a:solidFill>
                  <a:schemeClr val="tx1"/>
                </a:solidFill>
                <a:effectLst>
                  <a:outerShdw blurRad="50800" dist="12700" dir="5400000" algn="ctr" rotWithShape="0">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1870" b="1" dirty="0">
                <a:solidFill>
                  <a:srgbClr val="00A1CE"/>
                </a:solidFill>
                <a:effectLst/>
                <a:latin typeface="Century Gothic" panose="020B0502020202020204" pitchFamily="34" charset="0"/>
              </a:rPr>
              <a:t>Jonathan Brawn</a:t>
            </a:r>
          </a:p>
          <a:p>
            <a:pPr>
              <a:spcBef>
                <a:spcPts val="0"/>
              </a:spcBef>
            </a:pPr>
            <a:r>
              <a:rPr lang="en-US" sz="1870" dirty="0">
                <a:solidFill>
                  <a:schemeClr val="tx1"/>
                </a:solidFill>
                <a:effectLst/>
                <a:latin typeface="Century Gothic" panose="020B0502020202020204" pitchFamily="34" charset="0"/>
              </a:rPr>
              <a:t>Principal</a:t>
            </a:r>
          </a:p>
          <a:p>
            <a:pPr>
              <a:spcBef>
                <a:spcPts val="0"/>
              </a:spcBef>
            </a:pPr>
            <a:r>
              <a:rPr lang="en-US" sz="1870" dirty="0">
                <a:solidFill>
                  <a:schemeClr val="tx1"/>
                </a:solidFill>
                <a:effectLst/>
                <a:latin typeface="Century Gothic" panose="020B0502020202020204" pitchFamily="34" charset="0"/>
              </a:rPr>
              <a:t>Brawn Consulting</a:t>
            </a:r>
          </a:p>
          <a:p>
            <a:pPr>
              <a:spcBef>
                <a:spcPts val="0"/>
              </a:spcBef>
            </a:pPr>
            <a:r>
              <a:rPr lang="en-US" sz="1870" dirty="0">
                <a:solidFill>
                  <a:schemeClr val="tx1"/>
                </a:solidFill>
                <a:effectLst/>
                <a:latin typeface="Century Gothic" panose="020B0502020202020204" pitchFamily="34" charset="0"/>
              </a:rPr>
              <a:t>E: jonathan@brawnconsulting.com</a:t>
            </a:r>
          </a:p>
        </p:txBody>
      </p:sp>
      <p:sp>
        <p:nvSpPr>
          <p:cNvPr id="3" name="Rectangle 3"/>
          <p:cNvSpPr txBox="1">
            <a:spLocks noChangeArrowheads="1"/>
          </p:cNvSpPr>
          <p:nvPr/>
        </p:nvSpPr>
        <p:spPr>
          <a:xfrm>
            <a:off x="6197600" y="3545653"/>
            <a:ext cx="4673600" cy="1016000"/>
          </a:xfrm>
          <a:prstGeom prst="rect">
            <a:avLst/>
          </a:prstGeom>
        </p:spPr>
        <p:txBody>
          <a:bodyPr vert="horz" lIns="121920" tIns="52909" rIns="105820" bIns="52909" rtlCol="0" anchor="ctr">
            <a:noAutofit/>
          </a:bodyPr>
          <a:lstStyle>
            <a:lvl1pPr marL="285750" indent="-285750" algn="ctr" defTabSz="914400" rtl="0" eaLnBrk="1" latinLnBrk="0" hangingPunct="1">
              <a:spcBef>
                <a:spcPts val="600"/>
              </a:spcBef>
              <a:buClrTx/>
              <a:buSzPct val="110000"/>
              <a:buFont typeface="Arial" panose="020B0604020202020204" pitchFamily="34" charset="0"/>
              <a:buNone/>
              <a:tabLst/>
              <a:defRPr sz="2400" b="0" kern="1200" baseline="0">
                <a:solidFill>
                  <a:schemeClr val="bg1"/>
                </a:solidFill>
                <a:effectLst>
                  <a:outerShdw blurRad="50800" dist="12700" dir="5400000" algn="ctr" rotWithShape="0">
                    <a:srgbClr val="000000">
                      <a:alpha val="43137"/>
                    </a:srgbClr>
                  </a:outerShdw>
                </a:effectLst>
                <a:latin typeface="+mn-lt"/>
                <a:ea typeface="+mn-ea"/>
                <a:cs typeface="+mn-cs"/>
              </a:defRPr>
            </a:lvl1pPr>
            <a:lvl2pPr marL="517525" indent="-285750" algn="l" defTabSz="914400" rtl="0" eaLnBrk="1" latinLnBrk="0" hangingPunct="1">
              <a:spcBef>
                <a:spcPts val="200"/>
              </a:spcBef>
              <a:buClrTx/>
              <a:buFont typeface="Arial" panose="020B0604020202020204" pitchFamily="34" charset="0"/>
              <a:buChar char="•"/>
              <a:tabLst/>
              <a:defRPr sz="1600" kern="1200">
                <a:solidFill>
                  <a:schemeClr val="tx1"/>
                </a:solidFill>
                <a:effectLst>
                  <a:outerShdw blurRad="50800" dist="12700" dir="5400000" algn="ctr" rotWithShape="0">
                    <a:srgbClr val="000000">
                      <a:alpha val="43137"/>
                    </a:srgbClr>
                  </a:outerShdw>
                </a:effectLst>
                <a:latin typeface="+mn-lt"/>
                <a:ea typeface="+mn-ea"/>
                <a:cs typeface="+mn-cs"/>
              </a:defRPr>
            </a:lvl2pPr>
            <a:lvl3pPr marL="742950" indent="-285750" algn="l" defTabSz="914400" rtl="0" eaLnBrk="1" latinLnBrk="0" hangingPunct="1">
              <a:spcBef>
                <a:spcPts val="200"/>
              </a:spcBef>
              <a:buClrTx/>
              <a:buFont typeface="Arial" panose="020B0604020202020204" pitchFamily="34" charset="0"/>
              <a:buChar char="•"/>
              <a:tabLst/>
              <a:defRPr sz="1400" kern="1200">
                <a:solidFill>
                  <a:schemeClr val="tx1"/>
                </a:solidFill>
                <a:effectLst>
                  <a:outerShdw blurRad="50800" dist="12700" dir="5400000" algn="ctr" rotWithShape="0">
                    <a:srgbClr val="000000">
                      <a:alpha val="43137"/>
                    </a:srgbClr>
                  </a:outerShdw>
                </a:effectLst>
                <a:latin typeface="+mn-lt"/>
                <a:ea typeface="+mn-ea"/>
                <a:cs typeface="+mn-cs"/>
              </a:defRPr>
            </a:lvl3pPr>
            <a:lvl4pPr marL="860425" indent="-171450" algn="l" defTabSz="914400" rtl="0" eaLnBrk="1" latinLnBrk="0" hangingPunct="1">
              <a:spcBef>
                <a:spcPts val="200"/>
              </a:spcBef>
              <a:buClrTx/>
              <a:buFont typeface="Arial" panose="020B0604020202020204" pitchFamily="34" charset="0"/>
              <a:buChar char="•"/>
              <a:defRPr sz="1200" kern="1200">
                <a:solidFill>
                  <a:schemeClr val="tx1"/>
                </a:solidFill>
                <a:effectLst>
                  <a:outerShdw blurRad="50800" dist="12700" dir="5400000" algn="ctr" rotWithShape="0">
                    <a:srgbClr val="000000">
                      <a:alpha val="43137"/>
                    </a:srgbClr>
                  </a:outerShdw>
                </a:effectLst>
                <a:latin typeface="+mn-lt"/>
                <a:ea typeface="+mn-ea"/>
                <a:cs typeface="+mn-cs"/>
              </a:defRPr>
            </a:lvl4pPr>
            <a:lvl5pPr marL="1085850" indent="-171450" algn="l" defTabSz="914400" rtl="0" eaLnBrk="1" latinLnBrk="0" hangingPunct="1">
              <a:spcBef>
                <a:spcPts val="200"/>
              </a:spcBef>
              <a:buFont typeface="Arial" panose="020B0604020202020204" pitchFamily="34" charset="0"/>
              <a:buChar char="•"/>
              <a:defRPr sz="1100" kern="1200">
                <a:solidFill>
                  <a:schemeClr val="tx1"/>
                </a:solidFill>
                <a:effectLst>
                  <a:outerShdw blurRad="50800" dist="12700" dir="5400000" algn="ctr" rotWithShape="0">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1870" b="1" dirty="0">
                <a:solidFill>
                  <a:srgbClr val="00A1CE"/>
                </a:solidFill>
                <a:effectLst/>
                <a:latin typeface="Century Gothic" panose="020B0502020202020204" pitchFamily="34" charset="0"/>
              </a:rPr>
              <a:t>Brian Kosich</a:t>
            </a:r>
          </a:p>
          <a:p>
            <a:pPr>
              <a:spcBef>
                <a:spcPts val="0"/>
              </a:spcBef>
            </a:pPr>
            <a:r>
              <a:rPr lang="en-US" sz="1870" dirty="0">
                <a:solidFill>
                  <a:schemeClr val="tx1"/>
                </a:solidFill>
                <a:effectLst/>
                <a:latin typeface="Century Gothic" panose="020B0502020202020204" pitchFamily="34" charset="0"/>
              </a:rPr>
              <a:t>Engineering Services Manager</a:t>
            </a:r>
          </a:p>
          <a:p>
            <a:pPr>
              <a:spcBef>
                <a:spcPts val="0"/>
              </a:spcBef>
            </a:pPr>
            <a:r>
              <a:rPr lang="en-US" sz="1870" dirty="0">
                <a:solidFill>
                  <a:schemeClr val="tx1"/>
                </a:solidFill>
                <a:effectLst/>
                <a:latin typeface="Century Gothic" panose="020B0502020202020204" pitchFamily="34" charset="0"/>
              </a:rPr>
              <a:t>Brawn Consulting</a:t>
            </a:r>
          </a:p>
          <a:p>
            <a:pPr>
              <a:spcBef>
                <a:spcPts val="0"/>
              </a:spcBef>
            </a:pPr>
            <a:r>
              <a:rPr lang="en-US" sz="1870" dirty="0">
                <a:solidFill>
                  <a:schemeClr val="tx1"/>
                </a:solidFill>
                <a:effectLst/>
                <a:latin typeface="Century Gothic" panose="020B0502020202020204" pitchFamily="34" charset="0"/>
              </a:rPr>
              <a:t>E: brian@brawnconsulting.com</a:t>
            </a:r>
          </a:p>
        </p:txBody>
      </p:sp>
      <p:sp>
        <p:nvSpPr>
          <p:cNvPr id="4" name="Rectangle 3"/>
          <p:cNvSpPr/>
          <p:nvPr/>
        </p:nvSpPr>
        <p:spPr>
          <a:xfrm>
            <a:off x="1933956" y="796826"/>
            <a:ext cx="8324088" cy="779700"/>
          </a:xfrm>
          <a:prstGeom prst="rect">
            <a:avLst/>
          </a:prstGeom>
        </p:spPr>
        <p:txBody>
          <a:bodyPr vert="horz" lIns="121920" tIns="52909" rIns="105820" bIns="52909" rtlCol="0" anchor="ctr">
            <a:noAutofit/>
          </a:bodyPr>
          <a:lstStyle/>
          <a:p>
            <a:pPr marL="380990" indent="-380990" algn="ctr">
              <a:buSzPct val="110000"/>
            </a:pPr>
            <a:r>
              <a:rPr lang="en-US" sz="2667" dirty="0">
                <a:latin typeface="Century Gothic" panose="020B0502020202020204" pitchFamily="34" charset="0"/>
              </a:rPr>
              <a:t>For more information, contact your local Samsung representative, or Brawn Consulting:</a:t>
            </a:r>
          </a:p>
        </p:txBody>
      </p:sp>
      <p:sp>
        <p:nvSpPr>
          <p:cNvPr id="5" name="Rectangle 3">
            <a:extLst>
              <a:ext uri="{FF2B5EF4-FFF2-40B4-BE49-F238E27FC236}">
                <a16:creationId xmlns:a16="http://schemas.microsoft.com/office/drawing/2014/main" id="{90997228-AC35-4D1D-8B7D-AE84CCDC072F}"/>
              </a:ext>
            </a:extLst>
          </p:cNvPr>
          <p:cNvSpPr txBox="1">
            <a:spLocks noChangeArrowheads="1"/>
          </p:cNvSpPr>
          <p:nvPr/>
        </p:nvSpPr>
        <p:spPr>
          <a:xfrm>
            <a:off x="2674691" y="1914425"/>
            <a:ext cx="6842618" cy="1016000"/>
          </a:xfrm>
          <a:prstGeom prst="rect">
            <a:avLst/>
          </a:prstGeom>
        </p:spPr>
        <p:txBody>
          <a:bodyPr vert="horz" lIns="121920" tIns="52909" rIns="105820" bIns="52909" rtlCol="0" anchor="ctr">
            <a:noAutofit/>
          </a:bodyPr>
          <a:lstStyle>
            <a:lvl1pPr marL="285750" indent="-285750" algn="ctr" defTabSz="914400" rtl="0" eaLnBrk="1" latinLnBrk="0" hangingPunct="1">
              <a:spcBef>
                <a:spcPts val="600"/>
              </a:spcBef>
              <a:buClrTx/>
              <a:buSzPct val="110000"/>
              <a:buFont typeface="Arial" panose="020B0604020202020204" pitchFamily="34" charset="0"/>
              <a:buNone/>
              <a:tabLst/>
              <a:defRPr sz="2400" b="0" kern="1200" baseline="0">
                <a:solidFill>
                  <a:schemeClr val="bg1"/>
                </a:solidFill>
                <a:effectLst>
                  <a:outerShdw blurRad="50800" dist="12700" dir="5400000" algn="ctr" rotWithShape="0">
                    <a:srgbClr val="000000">
                      <a:alpha val="43137"/>
                    </a:srgbClr>
                  </a:outerShdw>
                </a:effectLst>
                <a:latin typeface="+mn-lt"/>
                <a:ea typeface="+mn-ea"/>
                <a:cs typeface="+mn-cs"/>
              </a:defRPr>
            </a:lvl1pPr>
            <a:lvl2pPr marL="517525" indent="-285750" algn="l" defTabSz="914400" rtl="0" eaLnBrk="1" latinLnBrk="0" hangingPunct="1">
              <a:spcBef>
                <a:spcPts val="200"/>
              </a:spcBef>
              <a:buClrTx/>
              <a:buFont typeface="Arial" panose="020B0604020202020204" pitchFamily="34" charset="0"/>
              <a:buChar char="•"/>
              <a:tabLst/>
              <a:defRPr sz="1600" kern="1200">
                <a:solidFill>
                  <a:schemeClr val="tx1"/>
                </a:solidFill>
                <a:effectLst>
                  <a:outerShdw blurRad="50800" dist="12700" dir="5400000" algn="ctr" rotWithShape="0">
                    <a:srgbClr val="000000">
                      <a:alpha val="43137"/>
                    </a:srgbClr>
                  </a:outerShdw>
                </a:effectLst>
                <a:latin typeface="+mn-lt"/>
                <a:ea typeface="+mn-ea"/>
                <a:cs typeface="+mn-cs"/>
              </a:defRPr>
            </a:lvl2pPr>
            <a:lvl3pPr marL="742950" indent="-285750" algn="l" defTabSz="914400" rtl="0" eaLnBrk="1" latinLnBrk="0" hangingPunct="1">
              <a:spcBef>
                <a:spcPts val="200"/>
              </a:spcBef>
              <a:buClrTx/>
              <a:buFont typeface="Arial" panose="020B0604020202020204" pitchFamily="34" charset="0"/>
              <a:buChar char="•"/>
              <a:tabLst/>
              <a:defRPr sz="1400" kern="1200">
                <a:solidFill>
                  <a:schemeClr val="tx1"/>
                </a:solidFill>
                <a:effectLst>
                  <a:outerShdw blurRad="50800" dist="12700" dir="5400000" algn="ctr" rotWithShape="0">
                    <a:srgbClr val="000000">
                      <a:alpha val="43137"/>
                    </a:srgbClr>
                  </a:outerShdw>
                </a:effectLst>
                <a:latin typeface="+mn-lt"/>
                <a:ea typeface="+mn-ea"/>
                <a:cs typeface="+mn-cs"/>
              </a:defRPr>
            </a:lvl3pPr>
            <a:lvl4pPr marL="860425" indent="-171450" algn="l" defTabSz="914400" rtl="0" eaLnBrk="1" latinLnBrk="0" hangingPunct="1">
              <a:spcBef>
                <a:spcPts val="200"/>
              </a:spcBef>
              <a:buClrTx/>
              <a:buFont typeface="Arial" panose="020B0604020202020204" pitchFamily="34" charset="0"/>
              <a:buChar char="•"/>
              <a:defRPr sz="1200" kern="1200">
                <a:solidFill>
                  <a:schemeClr val="tx1"/>
                </a:solidFill>
                <a:effectLst>
                  <a:outerShdw blurRad="50800" dist="12700" dir="5400000" algn="ctr" rotWithShape="0">
                    <a:srgbClr val="000000">
                      <a:alpha val="43137"/>
                    </a:srgbClr>
                  </a:outerShdw>
                </a:effectLst>
                <a:latin typeface="+mn-lt"/>
                <a:ea typeface="+mn-ea"/>
                <a:cs typeface="+mn-cs"/>
              </a:defRPr>
            </a:lvl4pPr>
            <a:lvl5pPr marL="1085850" indent="-171450" algn="l" defTabSz="914400" rtl="0" eaLnBrk="1" latinLnBrk="0" hangingPunct="1">
              <a:spcBef>
                <a:spcPts val="200"/>
              </a:spcBef>
              <a:buFont typeface="Arial" panose="020B0604020202020204" pitchFamily="34" charset="0"/>
              <a:buChar char="•"/>
              <a:defRPr sz="1100" kern="1200">
                <a:solidFill>
                  <a:schemeClr val="tx1"/>
                </a:solidFill>
                <a:effectLst>
                  <a:outerShdw blurRad="50800" dist="12700" dir="5400000" algn="ctr" rotWithShape="0">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2800" dirty="0">
                <a:solidFill>
                  <a:srgbClr val="00A1CE"/>
                </a:solidFill>
                <a:effectLst/>
                <a:latin typeface="Century Gothic" panose="020B0502020202020204" pitchFamily="34" charset="0"/>
              </a:rPr>
              <a:t>1 (866) 754-6450</a:t>
            </a:r>
          </a:p>
          <a:p>
            <a:pPr>
              <a:spcBef>
                <a:spcPts val="0"/>
              </a:spcBef>
            </a:pPr>
            <a:r>
              <a:rPr lang="en-US" sz="2800" dirty="0">
                <a:solidFill>
                  <a:srgbClr val="00A1CE"/>
                </a:solidFill>
                <a:effectLst/>
                <a:latin typeface="Century Gothic" panose="020B0502020202020204" pitchFamily="34" charset="0"/>
              </a:rPr>
              <a:t>samsunglfd@brawnconsulting.com</a:t>
            </a:r>
          </a:p>
        </p:txBody>
      </p:sp>
      <p:sp>
        <p:nvSpPr>
          <p:cNvPr id="6" name="Rectangle 5">
            <a:extLst>
              <a:ext uri="{FF2B5EF4-FFF2-40B4-BE49-F238E27FC236}">
                <a16:creationId xmlns:a16="http://schemas.microsoft.com/office/drawing/2014/main" id="{BD78E7D4-BF0C-43F8-B12B-8FA7205EEDF1}"/>
              </a:ext>
            </a:extLst>
          </p:cNvPr>
          <p:cNvSpPr/>
          <p:nvPr/>
        </p:nvSpPr>
        <p:spPr>
          <a:xfrm>
            <a:off x="2039112" y="5283301"/>
            <a:ext cx="8113776" cy="779700"/>
          </a:xfrm>
          <a:prstGeom prst="rect">
            <a:avLst/>
          </a:prstGeom>
        </p:spPr>
        <p:txBody>
          <a:bodyPr vert="horz" lIns="121920" tIns="52909" rIns="105820" bIns="52909" rtlCol="0" anchor="ctr">
            <a:noAutofit/>
          </a:bodyPr>
          <a:lstStyle/>
          <a:p>
            <a:pPr marL="380990" indent="-380990" algn="ctr">
              <a:buSzPct val="110000"/>
            </a:pPr>
            <a:r>
              <a:rPr lang="en-US" sz="5400" dirty="0">
                <a:solidFill>
                  <a:srgbClr val="00A1CE"/>
                </a:solidFill>
                <a:latin typeface="Century Gothic" panose="020B0502020202020204" pitchFamily="34" charset="0"/>
              </a:rPr>
              <a:t>Thanks for Attending!</a:t>
            </a:r>
          </a:p>
        </p:txBody>
      </p:sp>
    </p:spTree>
    <p:extLst>
      <p:ext uri="{BB962C8B-B14F-4D97-AF65-F5344CB8AC3E}">
        <p14:creationId xmlns:p14="http://schemas.microsoft.com/office/powerpoint/2010/main" val="188640365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73184" y="901931"/>
            <a:ext cx="6684818" cy="5444836"/>
          </a:xfrm>
        </p:spPr>
        <p:txBody>
          <a:bodyPr/>
          <a:lstStyle/>
          <a:p>
            <a:r>
              <a:rPr lang="en-US" sz="2000" b="0" dirty="0"/>
              <a:t>To create an LCD, you take two pieces of glass with polarizing films applied, which are </a:t>
            </a:r>
            <a:r>
              <a:rPr lang="en-US" altLang="zh-CN" sz="2000" b="0" dirty="0">
                <a:ea typeface="宋体"/>
                <a:cs typeface="宋体"/>
              </a:rPr>
              <a:t>assembled together with a carefully controlled gap between. </a:t>
            </a:r>
          </a:p>
          <a:p>
            <a:r>
              <a:rPr lang="en-US" altLang="zh-CN" sz="2000" b="0" dirty="0">
                <a:ea typeface="宋体"/>
                <a:cs typeface="宋体"/>
              </a:rPr>
              <a:t>When liquid crystal material is introduced to this cell, the layers adjacent to the glass will align, resulting in a helical structure of molecules between the two glass plates.</a:t>
            </a:r>
          </a:p>
          <a:p>
            <a:r>
              <a:rPr lang="en-US" sz="2000" b="0" dirty="0"/>
              <a:t>As light strikes the first plate, it is polarized. </a:t>
            </a:r>
          </a:p>
          <a:p>
            <a:r>
              <a:rPr lang="en-US" sz="2000" b="0" dirty="0"/>
              <a:t>The liquid crystal molecules in each layer then guide the light through the display, changing the angle of polarization to match. </a:t>
            </a:r>
          </a:p>
          <a:p>
            <a:endParaRPr lang="en-US" sz="2000" b="0" dirty="0"/>
          </a:p>
        </p:txBody>
      </p:sp>
      <p:sp>
        <p:nvSpPr>
          <p:cNvPr id="2" name="Title 1"/>
          <p:cNvSpPr>
            <a:spLocks noGrp="1"/>
          </p:cNvSpPr>
          <p:nvPr>
            <p:ph type="title"/>
          </p:nvPr>
        </p:nvSpPr>
        <p:spPr/>
        <p:txBody>
          <a:bodyPr>
            <a:normAutofit/>
          </a:bodyPr>
          <a:lstStyle/>
          <a:p>
            <a:pPr algn="ctr"/>
            <a:r>
              <a:rPr lang="en-US" dirty="0"/>
              <a:t>LCD Construction Principle</a:t>
            </a:r>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0025" y="1709325"/>
            <a:ext cx="4759701" cy="3439351"/>
          </a:xfrm>
          <a:prstGeom prst="rect">
            <a:avLst/>
          </a:prstGeom>
          <a:ln>
            <a:noFill/>
          </a:ln>
          <a:effectLst/>
        </p:spPr>
      </p:pic>
    </p:spTree>
    <p:extLst>
      <p:ext uri="{BB962C8B-B14F-4D97-AF65-F5344CB8AC3E}">
        <p14:creationId xmlns:p14="http://schemas.microsoft.com/office/powerpoint/2010/main" val="2203957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73184" y="901931"/>
            <a:ext cx="6684818" cy="5444836"/>
          </a:xfrm>
        </p:spPr>
        <p:txBody>
          <a:bodyPr>
            <a:normAutofit/>
          </a:bodyPr>
          <a:lstStyle/>
          <a:p>
            <a:r>
              <a:rPr lang="en-US" altLang="zh-CN" sz="2000" b="0" dirty="0">
                <a:cs typeface="宋体"/>
              </a:rPr>
              <a:t>When light reaches the final layer of the crystal material its plane of polarization will have been rotated through 90 degrees and since the plane of polarization matches the plane of the polarizing film, light will be transmitted. </a:t>
            </a:r>
          </a:p>
          <a:p>
            <a:r>
              <a:rPr lang="en-US" sz="2000" b="0" dirty="0"/>
              <a:t>If we apply an electric field to liquid crystal molecules, they untwist.</a:t>
            </a:r>
          </a:p>
          <a:p>
            <a:r>
              <a:rPr lang="en-US" sz="2000" b="0" dirty="0"/>
              <a:t>When they straighten out, they change the angle of the light passing through them so that it no longer matches the angle of the top polarizing filter. </a:t>
            </a:r>
          </a:p>
          <a:p>
            <a:r>
              <a:rPr lang="en-US" sz="2000" b="0" dirty="0"/>
              <a:t>Consequently, no light can pass through that area of the LCD, which makes that area darker than the surrounding areas.  </a:t>
            </a:r>
          </a:p>
          <a:p>
            <a:endParaRPr lang="en-US" sz="2000" b="0" dirty="0"/>
          </a:p>
        </p:txBody>
      </p:sp>
      <p:sp>
        <p:nvSpPr>
          <p:cNvPr id="2" name="Title 1"/>
          <p:cNvSpPr>
            <a:spLocks noGrp="1"/>
          </p:cNvSpPr>
          <p:nvPr>
            <p:ph type="title"/>
          </p:nvPr>
        </p:nvSpPr>
        <p:spPr/>
        <p:txBody>
          <a:bodyPr>
            <a:normAutofit/>
          </a:bodyPr>
          <a:lstStyle/>
          <a:p>
            <a:pPr algn="ctr"/>
            <a:r>
              <a:rPr lang="en-US" dirty="0"/>
              <a:t>LCD Construction Principle</a:t>
            </a:r>
          </a:p>
        </p:txBody>
      </p:sp>
      <p:pic>
        <p:nvPicPr>
          <p:cNvPr id="5" name="Content Placeholder 3">
            <a:extLst>
              <a:ext uri="{FF2B5EF4-FFF2-40B4-BE49-F238E27FC236}">
                <a16:creationId xmlns:a16="http://schemas.microsoft.com/office/drawing/2014/main" id="{7DC83F96-411C-4B8C-B59A-A19A5A19E7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0025" y="1709325"/>
            <a:ext cx="4759701" cy="3439351"/>
          </a:xfrm>
          <a:prstGeom prst="rect">
            <a:avLst/>
          </a:prstGeom>
          <a:ln>
            <a:noFill/>
          </a:ln>
          <a:effectLst/>
        </p:spPr>
      </p:pic>
    </p:spTree>
    <p:extLst>
      <p:ext uri="{BB962C8B-B14F-4D97-AF65-F5344CB8AC3E}">
        <p14:creationId xmlns:p14="http://schemas.microsoft.com/office/powerpoint/2010/main" val="2839324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pPr>
              <a:lnSpc>
                <a:spcPct val="90000"/>
              </a:lnSpc>
            </a:pPr>
            <a:r>
              <a:rPr lang="en-US" altLang="ja-JP" sz="2000" b="0" dirty="0">
                <a:ea typeface="MS PGothic"/>
                <a:cs typeface="MS PGothic"/>
              </a:rPr>
              <a:t>For an LCD monitor to produce color, each pixel on the screen has to have three sub-pixels, each being a primary color (red, blue and green). </a:t>
            </a:r>
          </a:p>
          <a:p>
            <a:pPr>
              <a:lnSpc>
                <a:spcPct val="90000"/>
              </a:lnSpc>
            </a:pPr>
            <a:r>
              <a:rPr lang="en-US" altLang="ja-JP" sz="2000" b="0" dirty="0">
                <a:ea typeface="MS PGothic"/>
                <a:cs typeface="MS PGothic"/>
              </a:rPr>
              <a:t>By taking each of the three colors, and varying the intensity of each, then blending it all together, the color LCD has a large possible palette of colors. </a:t>
            </a:r>
          </a:p>
          <a:p>
            <a:pPr>
              <a:lnSpc>
                <a:spcPct val="90000"/>
              </a:lnSpc>
            </a:pPr>
            <a:endParaRPr lang="en-US" altLang="ja-JP" sz="2000" b="0" dirty="0">
              <a:ea typeface="MS PGothic"/>
              <a:cs typeface="MS PGothic"/>
            </a:endParaRPr>
          </a:p>
          <a:p>
            <a:endParaRPr lang="en-US" sz="2000" b="0" dirty="0"/>
          </a:p>
        </p:txBody>
      </p:sp>
      <p:sp>
        <p:nvSpPr>
          <p:cNvPr id="2" name="Title 1"/>
          <p:cNvSpPr>
            <a:spLocks noGrp="1"/>
          </p:cNvSpPr>
          <p:nvPr>
            <p:ph type="title"/>
          </p:nvPr>
        </p:nvSpPr>
        <p:spPr/>
        <p:txBody>
          <a:bodyPr>
            <a:normAutofit/>
          </a:bodyPr>
          <a:lstStyle/>
          <a:p>
            <a:pPr algn="ctr"/>
            <a:r>
              <a:rPr lang="en-US" dirty="0"/>
              <a:t>LCD Flat Panel Color Production</a:t>
            </a:r>
          </a:p>
        </p:txBody>
      </p:sp>
      <p:grpSp>
        <p:nvGrpSpPr>
          <p:cNvPr id="4" name="Group 3"/>
          <p:cNvGrpSpPr/>
          <p:nvPr/>
        </p:nvGrpSpPr>
        <p:grpSpPr>
          <a:xfrm>
            <a:off x="2143330" y="3124200"/>
            <a:ext cx="7905341" cy="2600701"/>
            <a:chOff x="1371600" y="2331421"/>
            <a:chExt cx="6553200" cy="2194560"/>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331421"/>
              <a:ext cx="3566136" cy="2194560"/>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http://files.tested.com/uploads/0/5/11411-lcd_rgb_subpixe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8384" y="2331421"/>
              <a:ext cx="2926416" cy="2194560"/>
            </a:xfrm>
            <a:prstGeom prst="rect">
              <a:avLst/>
            </a:prstGeom>
            <a:noFill/>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00099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pPr lvl="0"/>
            <a:r>
              <a:rPr lang="en-US" sz="2000" dirty="0"/>
              <a:t>The liquid crystals in an LCD are interesting because they don't exactly fall under the three main states of matter: </a:t>
            </a:r>
            <a:r>
              <a:rPr lang="en-US" sz="2000" dirty="0">
                <a:solidFill>
                  <a:srgbClr val="00A1CE"/>
                </a:solidFill>
              </a:rPr>
              <a:t>solid, liquid or gas. </a:t>
            </a:r>
          </a:p>
          <a:p>
            <a:pPr lvl="0"/>
            <a:r>
              <a:rPr lang="en-US" sz="2000" dirty="0">
                <a:solidFill>
                  <a:srgbClr val="00A1CE"/>
                </a:solidFill>
              </a:rPr>
              <a:t>Liquid crystals are in a unique intermediate phase between solid and liquid.</a:t>
            </a:r>
          </a:p>
          <a:p>
            <a:endParaRPr lang="en-US" sz="2000" dirty="0"/>
          </a:p>
        </p:txBody>
      </p:sp>
      <p:sp>
        <p:nvSpPr>
          <p:cNvPr id="2" name="Title 1"/>
          <p:cNvSpPr>
            <a:spLocks noGrp="1"/>
          </p:cNvSpPr>
          <p:nvPr>
            <p:ph type="title"/>
          </p:nvPr>
        </p:nvSpPr>
        <p:spPr/>
        <p:txBody>
          <a:bodyPr/>
          <a:lstStyle/>
          <a:p>
            <a:pPr lvl="0"/>
            <a:r>
              <a:rPr lang="en-US" dirty="0">
                <a:effectLst>
                  <a:outerShdw blurRad="50800" dist="12700" dir="5400000" algn="ctr" rotWithShape="0">
                    <a:srgbClr val="000000">
                      <a:alpha val="43137"/>
                    </a:srgbClr>
                  </a:outerShdw>
                </a:effectLst>
              </a:rPr>
              <a:t>Liquid Crystal Properties and LCDs</a:t>
            </a:r>
          </a:p>
        </p:txBody>
      </p:sp>
      <p:grpSp>
        <p:nvGrpSpPr>
          <p:cNvPr id="6" name="Group 5"/>
          <p:cNvGrpSpPr/>
          <p:nvPr/>
        </p:nvGrpSpPr>
        <p:grpSpPr>
          <a:xfrm>
            <a:off x="3369427" y="2914078"/>
            <a:ext cx="5453148" cy="3393260"/>
            <a:chOff x="2534103" y="1897665"/>
            <a:chExt cx="4089861" cy="279944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4103" y="1897665"/>
              <a:ext cx="4089861" cy="2799440"/>
            </a:xfrm>
            <a:prstGeom prst="rect">
              <a:avLst/>
            </a:prstGeom>
          </p:spPr>
        </p:pic>
        <p:sp>
          <p:nvSpPr>
            <p:cNvPr id="5" name="Rectangle 4"/>
            <p:cNvSpPr/>
            <p:nvPr/>
          </p:nvSpPr>
          <p:spPr>
            <a:xfrm>
              <a:off x="5528923" y="1897839"/>
              <a:ext cx="991133" cy="2065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450920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pPr lvl="0"/>
            <a:r>
              <a:rPr lang="en-US" sz="2000" dirty="0">
                <a:solidFill>
                  <a:srgbClr val="00A1CE"/>
                </a:solidFill>
              </a:rPr>
              <a:t>Crystals behave differently than most materials. They can exist as a liquid, in a phase called </a:t>
            </a:r>
            <a:r>
              <a:rPr lang="en-US" sz="2000" u="sng" dirty="0">
                <a:solidFill>
                  <a:srgbClr val="00A1CE"/>
                </a:solidFill>
              </a:rPr>
              <a:t>isotropic</a:t>
            </a:r>
            <a:r>
              <a:rPr lang="en-US" sz="2000" dirty="0">
                <a:solidFill>
                  <a:srgbClr val="00A1CE"/>
                </a:solidFill>
              </a:rPr>
              <a:t>, or a solid phase called </a:t>
            </a:r>
            <a:r>
              <a:rPr lang="en-US" sz="2000" u="sng" dirty="0">
                <a:solidFill>
                  <a:srgbClr val="00A1CE"/>
                </a:solidFill>
              </a:rPr>
              <a:t>smectic</a:t>
            </a:r>
            <a:r>
              <a:rPr lang="en-US" sz="2000" dirty="0">
                <a:solidFill>
                  <a:srgbClr val="00A1CE"/>
                </a:solidFill>
              </a:rPr>
              <a:t>. Liquid crystal exists in between, in a phase known as </a:t>
            </a:r>
            <a:r>
              <a:rPr lang="en-US" sz="2000" u="sng" dirty="0">
                <a:solidFill>
                  <a:srgbClr val="00A1CE"/>
                </a:solidFill>
              </a:rPr>
              <a:t>nematic</a:t>
            </a:r>
            <a:r>
              <a:rPr lang="en-US" sz="2000" dirty="0">
                <a:solidFill>
                  <a:srgbClr val="00A1CE"/>
                </a:solidFill>
              </a:rPr>
              <a:t>. </a:t>
            </a:r>
          </a:p>
          <a:p>
            <a:pPr lvl="0"/>
            <a:r>
              <a:rPr lang="en-US" sz="2000" dirty="0"/>
              <a:t>The nematic phase of liquid crystals is what makes LCD screens possible. </a:t>
            </a:r>
          </a:p>
          <a:p>
            <a:pPr lvl="0"/>
            <a:r>
              <a:rPr lang="en-US" sz="2000" dirty="0"/>
              <a:t>During this phase, the molecules are in no positional order, but do have a notable pattern. </a:t>
            </a:r>
          </a:p>
          <a:p>
            <a:pPr lvl="0"/>
            <a:r>
              <a:rPr lang="en-US" sz="2000" dirty="0"/>
              <a:t>This allows the molecules to flow as if they were a liquid but retain a general alignment to each other.</a:t>
            </a:r>
          </a:p>
        </p:txBody>
      </p:sp>
      <p:sp>
        <p:nvSpPr>
          <p:cNvPr id="2" name="Title 1"/>
          <p:cNvSpPr>
            <a:spLocks noGrp="1"/>
          </p:cNvSpPr>
          <p:nvPr>
            <p:ph type="title"/>
          </p:nvPr>
        </p:nvSpPr>
        <p:spPr/>
        <p:txBody>
          <a:bodyPr vert="horz" lIns="121920" tIns="60960" rIns="121920" bIns="60960" rtlCol="0" anchor="ctr">
            <a:noAutofit/>
          </a:bodyPr>
          <a:lstStyle/>
          <a:p>
            <a:r>
              <a:rPr lang="en-US" dirty="0"/>
              <a:t>Liquid Crystal Properties</a:t>
            </a:r>
          </a:p>
        </p:txBody>
      </p:sp>
      <p:pic>
        <p:nvPicPr>
          <p:cNvPr id="4" name="Picture 3" descr="http://www.screentekinc.com/resource-center/images/nematic.gif"/>
          <p:cNvPicPr/>
          <p:nvPr/>
        </p:nvPicPr>
        <p:blipFill>
          <a:blip r:embed="rId2">
            <a:extLst>
              <a:ext uri="{28A0092B-C50C-407E-A947-70E740481C1C}">
                <a14:useLocalDpi xmlns:a14="http://schemas.microsoft.com/office/drawing/2010/main" val="0"/>
              </a:ext>
            </a:extLst>
          </a:blip>
          <a:srcRect/>
          <a:stretch>
            <a:fillRect/>
          </a:stretch>
        </p:blipFill>
        <p:spPr bwMode="auto">
          <a:xfrm>
            <a:off x="5205273" y="4263738"/>
            <a:ext cx="1788503" cy="2301393"/>
          </a:xfrm>
          <a:prstGeom prst="rect">
            <a:avLst/>
          </a:prstGeom>
          <a:ln w="38100" cap="sq">
            <a:solidFill>
              <a:srgbClr val="000000"/>
            </a:solidFill>
            <a:prstDash val="solid"/>
            <a:miter lim="800000"/>
          </a:ln>
          <a:effectLst/>
        </p:spPr>
      </p:pic>
      <p:pic>
        <p:nvPicPr>
          <p:cNvPr id="5" name="Picture 4" descr="http://www.screentekinc.com/resource-center/images/isotropic.gif"/>
          <p:cNvPicPr/>
          <p:nvPr/>
        </p:nvPicPr>
        <p:blipFill>
          <a:blip r:embed="rId3">
            <a:extLst>
              <a:ext uri="{28A0092B-C50C-407E-A947-70E740481C1C}">
                <a14:useLocalDpi xmlns:a14="http://schemas.microsoft.com/office/drawing/2010/main" val="0"/>
              </a:ext>
            </a:extLst>
          </a:blip>
          <a:srcRect/>
          <a:stretch>
            <a:fillRect/>
          </a:stretch>
        </p:blipFill>
        <p:spPr bwMode="auto">
          <a:xfrm>
            <a:off x="3247753" y="4263738"/>
            <a:ext cx="1778000" cy="2301393"/>
          </a:xfrm>
          <a:prstGeom prst="rect">
            <a:avLst/>
          </a:prstGeom>
          <a:ln w="38100" cap="sq">
            <a:solidFill>
              <a:srgbClr val="000000"/>
            </a:solidFill>
            <a:prstDash val="solid"/>
            <a:miter lim="800000"/>
          </a:ln>
          <a:effectLst/>
        </p:spPr>
      </p:pic>
      <p:pic>
        <p:nvPicPr>
          <p:cNvPr id="6" name="Picture 5" descr="http://www.screentekinc.com/resource-center/images/smectic.gif"/>
          <p:cNvPicPr/>
          <p:nvPr/>
        </p:nvPicPr>
        <p:blipFill>
          <a:blip r:embed="rId4">
            <a:extLst>
              <a:ext uri="{28A0092B-C50C-407E-A947-70E740481C1C}">
                <a14:useLocalDpi xmlns:a14="http://schemas.microsoft.com/office/drawing/2010/main" val="0"/>
              </a:ext>
            </a:extLst>
          </a:blip>
          <a:srcRect/>
          <a:stretch>
            <a:fillRect/>
          </a:stretch>
        </p:blipFill>
        <p:spPr bwMode="auto">
          <a:xfrm>
            <a:off x="7209727" y="4263738"/>
            <a:ext cx="1778000" cy="2301393"/>
          </a:xfrm>
          <a:prstGeom prst="rect">
            <a:avLst/>
          </a:prstGeom>
          <a:ln w="38100" cap="sq">
            <a:solidFill>
              <a:srgbClr val="000000"/>
            </a:solidFill>
            <a:prstDash val="solid"/>
            <a:miter lim="800000"/>
          </a:ln>
          <a:effectLst/>
        </p:spPr>
      </p:pic>
      <p:sp>
        <p:nvSpPr>
          <p:cNvPr id="7" name="TextBox 6"/>
          <p:cNvSpPr txBox="1"/>
          <p:nvPr/>
        </p:nvSpPr>
        <p:spPr>
          <a:xfrm>
            <a:off x="3424930" y="3534305"/>
            <a:ext cx="1423649" cy="666977"/>
          </a:xfrm>
          <a:prstGeom prst="rect">
            <a:avLst/>
          </a:prstGeom>
          <a:noFill/>
        </p:spPr>
        <p:txBody>
          <a:bodyPr wrap="square" rtlCol="0">
            <a:spAutoFit/>
          </a:bodyPr>
          <a:lstStyle/>
          <a:p>
            <a:pPr algn="ctr"/>
            <a:r>
              <a:rPr lang="en-US" sz="1867" dirty="0">
                <a:ln w="0"/>
                <a:effectLst>
                  <a:outerShdw blurRad="38100" dist="19050" dir="2700000" algn="tl" rotWithShape="0">
                    <a:schemeClr val="dk1">
                      <a:alpha val="40000"/>
                    </a:schemeClr>
                  </a:outerShdw>
                </a:effectLst>
              </a:rPr>
              <a:t>Isotropic</a:t>
            </a:r>
          </a:p>
          <a:p>
            <a:pPr algn="ctr"/>
            <a:r>
              <a:rPr lang="en-US" sz="1867" dirty="0">
                <a:ln w="0"/>
                <a:effectLst>
                  <a:outerShdw blurRad="38100" dist="19050" dir="2700000" algn="tl" rotWithShape="0">
                    <a:schemeClr val="dk1">
                      <a:alpha val="40000"/>
                    </a:schemeClr>
                  </a:outerShdw>
                </a:effectLst>
              </a:rPr>
              <a:t>(Liquid)</a:t>
            </a:r>
          </a:p>
        </p:txBody>
      </p:sp>
      <p:sp>
        <p:nvSpPr>
          <p:cNvPr id="8" name="TextBox 7"/>
          <p:cNvSpPr txBox="1"/>
          <p:nvPr/>
        </p:nvSpPr>
        <p:spPr>
          <a:xfrm>
            <a:off x="5452409" y="3534305"/>
            <a:ext cx="1294227" cy="666977"/>
          </a:xfrm>
          <a:prstGeom prst="rect">
            <a:avLst/>
          </a:prstGeom>
          <a:noFill/>
        </p:spPr>
        <p:txBody>
          <a:bodyPr wrap="square" rtlCol="0">
            <a:spAutoFit/>
          </a:bodyPr>
          <a:lstStyle/>
          <a:p>
            <a:pPr algn="ctr"/>
            <a:r>
              <a:rPr lang="en-US" sz="1867" dirty="0">
                <a:ln w="0"/>
                <a:effectLst>
                  <a:outerShdw blurRad="38100" dist="19050" dir="2700000" algn="tl" rotWithShape="0">
                    <a:schemeClr val="dk1">
                      <a:alpha val="40000"/>
                    </a:schemeClr>
                  </a:outerShdw>
                </a:effectLst>
              </a:rPr>
              <a:t>Nematic</a:t>
            </a:r>
          </a:p>
          <a:p>
            <a:pPr algn="ctr"/>
            <a:r>
              <a:rPr lang="en-US" sz="1867" dirty="0">
                <a:ln w="0"/>
                <a:effectLst>
                  <a:outerShdw blurRad="38100" dist="19050" dir="2700000" algn="tl" rotWithShape="0">
                    <a:schemeClr val="dk1">
                      <a:alpha val="40000"/>
                    </a:schemeClr>
                  </a:outerShdw>
                </a:effectLst>
              </a:rPr>
              <a:t>(Hybrid)</a:t>
            </a:r>
          </a:p>
        </p:txBody>
      </p:sp>
      <p:sp>
        <p:nvSpPr>
          <p:cNvPr id="9" name="TextBox 8"/>
          <p:cNvSpPr txBox="1"/>
          <p:nvPr/>
        </p:nvSpPr>
        <p:spPr>
          <a:xfrm>
            <a:off x="7390844" y="3534305"/>
            <a:ext cx="1415765" cy="666977"/>
          </a:xfrm>
          <a:prstGeom prst="rect">
            <a:avLst/>
          </a:prstGeom>
          <a:noFill/>
        </p:spPr>
        <p:txBody>
          <a:bodyPr wrap="square" rtlCol="0">
            <a:spAutoFit/>
          </a:bodyPr>
          <a:lstStyle/>
          <a:p>
            <a:pPr algn="ctr"/>
            <a:r>
              <a:rPr lang="en-US" sz="1867" dirty="0">
                <a:ln w="0"/>
                <a:effectLst>
                  <a:outerShdw blurRad="38100" dist="19050" dir="2700000" algn="tl" rotWithShape="0">
                    <a:schemeClr val="dk1">
                      <a:alpha val="40000"/>
                    </a:schemeClr>
                  </a:outerShdw>
                </a:effectLst>
              </a:rPr>
              <a:t>Smectic</a:t>
            </a:r>
          </a:p>
          <a:p>
            <a:pPr algn="ctr"/>
            <a:r>
              <a:rPr lang="en-US" sz="1867" dirty="0">
                <a:ln w="0"/>
                <a:effectLst>
                  <a:outerShdw blurRad="38100" dist="19050" dir="2700000" algn="tl" rotWithShape="0">
                    <a:schemeClr val="dk1">
                      <a:alpha val="40000"/>
                    </a:schemeClr>
                  </a:outerShdw>
                </a:effectLst>
              </a:rPr>
              <a:t>(Solid)</a:t>
            </a:r>
          </a:p>
        </p:txBody>
      </p:sp>
    </p:spTree>
    <p:extLst>
      <p:ext uri="{BB962C8B-B14F-4D97-AF65-F5344CB8AC3E}">
        <p14:creationId xmlns:p14="http://schemas.microsoft.com/office/powerpoint/2010/main" val="279571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own Arrow 9"/>
          <p:cNvSpPr/>
          <p:nvPr/>
        </p:nvSpPr>
        <p:spPr>
          <a:xfrm rot="10800000">
            <a:off x="10448581" y="1498600"/>
            <a:ext cx="1016239" cy="4658891"/>
          </a:xfrm>
          <a:prstGeom prst="downArrow">
            <a:avLst/>
          </a:prstGeom>
          <a:gradFill>
            <a:gsLst>
              <a:gs pos="0">
                <a:srgbClr val="00B0F0"/>
              </a:gs>
              <a:gs pos="100000">
                <a:srgbClr val="FF0000"/>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Content Placeholder 2"/>
          <p:cNvSpPr>
            <a:spLocks noGrp="1"/>
          </p:cNvSpPr>
          <p:nvPr>
            <p:ph sz="quarter" idx="13"/>
          </p:nvPr>
        </p:nvSpPr>
        <p:spPr>
          <a:xfrm>
            <a:off x="173183" y="901931"/>
            <a:ext cx="8422177" cy="5444836"/>
          </a:xfrm>
        </p:spPr>
        <p:txBody>
          <a:bodyPr>
            <a:normAutofit/>
          </a:bodyPr>
          <a:lstStyle/>
          <a:p>
            <a:r>
              <a:rPr lang="en-US" sz="2000" b="0" dirty="0"/>
              <a:t>When heated, most crystalline solids experience a transition to a different phase - to an isotropic liquid state. </a:t>
            </a:r>
          </a:p>
          <a:p>
            <a:r>
              <a:rPr lang="en-US" sz="2000" b="0" dirty="0"/>
              <a:t>When the nematic liquid crystal is heated, it turns to a true liquid – isotropic. This transition temperature is called the clearing point.</a:t>
            </a:r>
          </a:p>
          <a:p>
            <a:r>
              <a:rPr lang="en-US" sz="2000" b="0" dirty="0"/>
              <a:t>When the clearing point is achieved, the liquid crystal loses its ability to control light because of the lack of common direction for each molecule.</a:t>
            </a:r>
          </a:p>
          <a:p>
            <a:r>
              <a:rPr lang="en-US" sz="2000" b="0" dirty="0"/>
              <a:t>If the temperature reaches above the clearing point, display function may fail. </a:t>
            </a:r>
          </a:p>
          <a:p>
            <a:r>
              <a:rPr lang="en-US" sz="2000" b="0" dirty="0"/>
              <a:t>If the display gets too cold, the opposite occurs, resulting in a phase change from the nematic to the smectic state, which causes the molecules to form a solid layer.</a:t>
            </a:r>
          </a:p>
        </p:txBody>
      </p:sp>
      <p:sp>
        <p:nvSpPr>
          <p:cNvPr id="2" name="Title 1"/>
          <p:cNvSpPr>
            <a:spLocks noGrp="1"/>
          </p:cNvSpPr>
          <p:nvPr>
            <p:ph type="title"/>
          </p:nvPr>
        </p:nvSpPr>
        <p:spPr/>
        <p:txBody>
          <a:bodyPr/>
          <a:lstStyle/>
          <a:p>
            <a:r>
              <a:rPr lang="en-US" dirty="0"/>
              <a:t>Liquid Crystal Properties</a:t>
            </a:r>
          </a:p>
        </p:txBody>
      </p:sp>
      <p:pic>
        <p:nvPicPr>
          <p:cNvPr id="4" name="Picture 3" descr="http://www.screentekinc.com/resource-center/images/nematic.gif"/>
          <p:cNvPicPr/>
          <p:nvPr/>
        </p:nvPicPr>
        <p:blipFill>
          <a:blip r:embed="rId2">
            <a:extLst>
              <a:ext uri="{28A0092B-C50C-407E-A947-70E740481C1C}">
                <a14:useLocalDpi xmlns:a14="http://schemas.microsoft.com/office/drawing/2010/main" val="0"/>
              </a:ext>
            </a:extLst>
          </a:blip>
          <a:srcRect/>
          <a:stretch>
            <a:fillRect/>
          </a:stretch>
        </p:blipFill>
        <p:spPr bwMode="auto">
          <a:xfrm>
            <a:off x="9256690" y="3125592"/>
            <a:ext cx="1004911" cy="1422400"/>
          </a:xfrm>
          <a:prstGeom prst="rect">
            <a:avLst/>
          </a:prstGeom>
          <a:ln w="38100" cap="sq">
            <a:solidFill>
              <a:srgbClr val="000000"/>
            </a:solidFill>
            <a:prstDash val="solid"/>
            <a:miter lim="800000"/>
          </a:ln>
          <a:effectLst/>
        </p:spPr>
      </p:pic>
      <p:pic>
        <p:nvPicPr>
          <p:cNvPr id="5" name="Picture 4" descr="http://www.screentekinc.com/resource-center/images/isotropic.gif"/>
          <p:cNvPicPr/>
          <p:nvPr/>
        </p:nvPicPr>
        <p:blipFill>
          <a:blip r:embed="rId3">
            <a:extLst>
              <a:ext uri="{28A0092B-C50C-407E-A947-70E740481C1C}">
                <a14:useLocalDpi xmlns:a14="http://schemas.microsoft.com/office/drawing/2010/main" val="0"/>
              </a:ext>
            </a:extLst>
          </a:blip>
          <a:srcRect/>
          <a:stretch>
            <a:fillRect/>
          </a:stretch>
        </p:blipFill>
        <p:spPr bwMode="auto">
          <a:xfrm>
            <a:off x="9256690" y="1498601"/>
            <a:ext cx="1004911" cy="1430801"/>
          </a:xfrm>
          <a:prstGeom prst="rect">
            <a:avLst/>
          </a:prstGeom>
          <a:ln w="38100" cap="sq">
            <a:solidFill>
              <a:srgbClr val="000000"/>
            </a:solidFill>
            <a:prstDash val="solid"/>
            <a:miter lim="800000"/>
          </a:ln>
          <a:effectLst/>
        </p:spPr>
      </p:pic>
      <p:pic>
        <p:nvPicPr>
          <p:cNvPr id="6" name="Picture 5" descr="http://www.screentekinc.com/resource-center/images/smectic.gif"/>
          <p:cNvPicPr/>
          <p:nvPr/>
        </p:nvPicPr>
        <p:blipFill>
          <a:blip r:embed="rId4">
            <a:extLst>
              <a:ext uri="{28A0092B-C50C-407E-A947-70E740481C1C}">
                <a14:useLocalDpi xmlns:a14="http://schemas.microsoft.com/office/drawing/2010/main" val="0"/>
              </a:ext>
            </a:extLst>
          </a:blip>
          <a:srcRect/>
          <a:stretch>
            <a:fillRect/>
          </a:stretch>
        </p:blipFill>
        <p:spPr bwMode="auto">
          <a:xfrm>
            <a:off x="9256689" y="4743558"/>
            <a:ext cx="993064" cy="1413933"/>
          </a:xfrm>
          <a:prstGeom prst="rect">
            <a:avLst/>
          </a:prstGeom>
          <a:ln w="38100" cap="sq">
            <a:solidFill>
              <a:srgbClr val="000000"/>
            </a:solidFill>
            <a:prstDash val="solid"/>
            <a:miter lim="800000"/>
          </a:ln>
          <a:effectLst/>
        </p:spPr>
      </p:pic>
      <p:sp>
        <p:nvSpPr>
          <p:cNvPr id="7" name="TextBox 6"/>
          <p:cNvSpPr txBox="1"/>
          <p:nvPr/>
        </p:nvSpPr>
        <p:spPr>
          <a:xfrm>
            <a:off x="10244876" y="1967780"/>
            <a:ext cx="1423649" cy="420564"/>
          </a:xfrm>
          <a:prstGeom prst="rect">
            <a:avLst/>
          </a:prstGeom>
          <a:noFill/>
        </p:spPr>
        <p:txBody>
          <a:bodyPr wrap="square" rtlCol="0">
            <a:spAutoFit/>
          </a:bodyPr>
          <a:lstStyle/>
          <a:p>
            <a:pPr algn="ctr"/>
            <a:r>
              <a:rPr lang="en-US" sz="2133" dirty="0">
                <a:ln w="0"/>
              </a:rPr>
              <a:t>Isotropic</a:t>
            </a:r>
          </a:p>
        </p:txBody>
      </p:sp>
      <p:sp>
        <p:nvSpPr>
          <p:cNvPr id="8" name="TextBox 7"/>
          <p:cNvSpPr txBox="1"/>
          <p:nvPr/>
        </p:nvSpPr>
        <p:spPr>
          <a:xfrm>
            <a:off x="10309585" y="3605745"/>
            <a:ext cx="1294227" cy="420564"/>
          </a:xfrm>
          <a:prstGeom prst="rect">
            <a:avLst/>
          </a:prstGeom>
          <a:noFill/>
        </p:spPr>
        <p:txBody>
          <a:bodyPr wrap="square" rtlCol="0">
            <a:spAutoFit/>
          </a:bodyPr>
          <a:lstStyle/>
          <a:p>
            <a:pPr algn="ctr"/>
            <a:r>
              <a:rPr lang="en-US" sz="2133" dirty="0">
                <a:ln w="0"/>
              </a:rPr>
              <a:t>Nematic</a:t>
            </a:r>
          </a:p>
        </p:txBody>
      </p:sp>
      <p:sp>
        <p:nvSpPr>
          <p:cNvPr id="9" name="TextBox 8"/>
          <p:cNvSpPr txBox="1"/>
          <p:nvPr/>
        </p:nvSpPr>
        <p:spPr>
          <a:xfrm>
            <a:off x="10248816" y="5204303"/>
            <a:ext cx="1415765" cy="420564"/>
          </a:xfrm>
          <a:prstGeom prst="rect">
            <a:avLst/>
          </a:prstGeom>
          <a:noFill/>
        </p:spPr>
        <p:txBody>
          <a:bodyPr wrap="square" rtlCol="0">
            <a:spAutoFit/>
          </a:bodyPr>
          <a:lstStyle/>
          <a:p>
            <a:pPr algn="ctr"/>
            <a:r>
              <a:rPr lang="en-US" sz="2133" dirty="0">
                <a:ln w="0"/>
              </a:rPr>
              <a:t>Smectic</a:t>
            </a:r>
          </a:p>
        </p:txBody>
      </p:sp>
    </p:spTree>
    <p:extLst>
      <p:ext uri="{BB962C8B-B14F-4D97-AF65-F5344CB8AC3E}">
        <p14:creationId xmlns:p14="http://schemas.microsoft.com/office/powerpoint/2010/main" val="997896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FD87CC2-BD22-4D00-A032-14B7C1B784F6}"/>
              </a:ext>
            </a:extLst>
          </p:cNvPr>
          <p:cNvSpPr>
            <a:spLocks noGrp="1"/>
          </p:cNvSpPr>
          <p:nvPr>
            <p:ph type="body" sz="quarter" idx="11"/>
          </p:nvPr>
        </p:nvSpPr>
        <p:spPr>
          <a:xfrm>
            <a:off x="382403" y="3745111"/>
            <a:ext cx="3916220" cy="751039"/>
          </a:xfrm>
        </p:spPr>
        <p:txBody>
          <a:bodyPr/>
          <a:lstStyle/>
          <a:p>
            <a:r>
              <a:rPr lang="en-US" sz="3600" dirty="0"/>
              <a:t>Specifying Outdoor Displays</a:t>
            </a:r>
          </a:p>
        </p:txBody>
      </p:sp>
    </p:spTree>
    <p:extLst>
      <p:ext uri="{BB962C8B-B14F-4D97-AF65-F5344CB8AC3E}">
        <p14:creationId xmlns:p14="http://schemas.microsoft.com/office/powerpoint/2010/main" val="2093236606"/>
      </p:ext>
    </p:extLst>
  </p:cSld>
  <p:clrMapOvr>
    <a:masterClrMapping/>
  </p:clrMapOvr>
</p:sld>
</file>

<file path=ppt/theme/theme1.xml><?xml version="1.0" encoding="utf-8"?>
<a:theme xmlns:a="http://schemas.openxmlformats.org/drawingml/2006/main" name="3_Blank">
  <a:themeElements>
    <a:clrScheme name="Custom 1">
      <a:dk1>
        <a:sysClr val="windowText" lastClr="000000"/>
      </a:dk1>
      <a:lt1>
        <a:sysClr val="window" lastClr="FFFFFF"/>
      </a:lt1>
      <a:dk2>
        <a:srgbClr val="1428A0"/>
      </a:dk2>
      <a:lt2>
        <a:srgbClr val="00B3E3"/>
      </a:lt2>
      <a:accent1>
        <a:srgbClr val="9363CC"/>
      </a:accent1>
      <a:accent2>
        <a:srgbClr val="D939B2"/>
      </a:accent2>
      <a:accent3>
        <a:srgbClr val="FF4337"/>
      </a:accent3>
      <a:accent4>
        <a:srgbClr val="FF7F3F"/>
      </a:accent4>
      <a:accent5>
        <a:srgbClr val="FFB546"/>
      </a:accent5>
      <a:accent6>
        <a:srgbClr val="F8E946"/>
      </a:accent6>
      <a:hlink>
        <a:srgbClr val="00B3E3"/>
      </a:hlink>
      <a:folHlink>
        <a:srgbClr val="7F7F7F"/>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1">
      <a:dk1>
        <a:sysClr val="windowText" lastClr="000000"/>
      </a:dk1>
      <a:lt1>
        <a:sysClr val="window" lastClr="FFFFFF"/>
      </a:lt1>
      <a:dk2>
        <a:srgbClr val="1428A0"/>
      </a:dk2>
      <a:lt2>
        <a:srgbClr val="00B3E3"/>
      </a:lt2>
      <a:accent1>
        <a:srgbClr val="9363CC"/>
      </a:accent1>
      <a:accent2>
        <a:srgbClr val="D939B2"/>
      </a:accent2>
      <a:accent3>
        <a:srgbClr val="FF4337"/>
      </a:accent3>
      <a:accent4>
        <a:srgbClr val="FF7F3F"/>
      </a:accent4>
      <a:accent5>
        <a:srgbClr val="FFB546"/>
      </a:accent5>
      <a:accent6>
        <a:srgbClr val="F8E946"/>
      </a:accent6>
      <a:hlink>
        <a:srgbClr val="00B3E3"/>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Samsung MASTER">
      <a:dk1>
        <a:sysClr val="windowText" lastClr="000000"/>
      </a:dk1>
      <a:lt1>
        <a:sysClr val="window" lastClr="FFFFFF"/>
      </a:lt1>
      <a:dk2>
        <a:srgbClr val="1428A0"/>
      </a:dk2>
      <a:lt2>
        <a:srgbClr val="00B3E3"/>
      </a:lt2>
      <a:accent1>
        <a:srgbClr val="9363CC"/>
      </a:accent1>
      <a:accent2>
        <a:srgbClr val="D939B2"/>
      </a:accent2>
      <a:accent3>
        <a:srgbClr val="FF4337"/>
      </a:accent3>
      <a:accent4>
        <a:srgbClr val="FF7F3F"/>
      </a:accent4>
      <a:accent5>
        <a:srgbClr val="FFB546"/>
      </a:accent5>
      <a:accent6>
        <a:srgbClr val="F8E946"/>
      </a:accent6>
      <a:hlink>
        <a:srgbClr val="00B3E3"/>
      </a:hlink>
      <a:folHlink>
        <a:srgbClr val="7F7F7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Custom 1">
      <a:dk1>
        <a:sysClr val="windowText" lastClr="000000"/>
      </a:dk1>
      <a:lt1>
        <a:sysClr val="window" lastClr="FFFFFF"/>
      </a:lt1>
      <a:dk2>
        <a:srgbClr val="1428A0"/>
      </a:dk2>
      <a:lt2>
        <a:srgbClr val="00B3E3"/>
      </a:lt2>
      <a:accent1>
        <a:srgbClr val="9363CC"/>
      </a:accent1>
      <a:accent2>
        <a:srgbClr val="D939B2"/>
      </a:accent2>
      <a:accent3>
        <a:srgbClr val="FF4337"/>
      </a:accent3>
      <a:accent4>
        <a:srgbClr val="FF7F3F"/>
      </a:accent4>
      <a:accent5>
        <a:srgbClr val="FFB546"/>
      </a:accent5>
      <a:accent6>
        <a:srgbClr val="F8E946"/>
      </a:accent6>
      <a:hlink>
        <a:srgbClr val="00B3E3"/>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Samsung theme</Template>
  <TotalTime>5417</TotalTime>
  <Words>2806</Words>
  <Application>Microsoft Office PowerPoint</Application>
  <PresentationFormat>Widescreen</PresentationFormat>
  <Paragraphs>321</Paragraphs>
  <Slides>29</Slides>
  <Notes>7</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29</vt:i4>
      </vt:variant>
    </vt:vector>
  </HeadingPairs>
  <TitlesOfParts>
    <vt:vector size="38" baseType="lpstr">
      <vt:lpstr>Arial</vt:lpstr>
      <vt:lpstr>Calibri</vt:lpstr>
      <vt:lpstr>Century Gothic</vt:lpstr>
      <vt:lpstr>Century Gothic obyčejné</vt:lpstr>
      <vt:lpstr>Tw Cen MT</vt:lpstr>
      <vt:lpstr>3_Blank</vt:lpstr>
      <vt:lpstr>Custom Design</vt:lpstr>
      <vt:lpstr>3_Office Theme</vt:lpstr>
      <vt:lpstr>1_Custom Design</vt:lpstr>
      <vt:lpstr>Understanding and Specifying Outdoor LFD</vt:lpstr>
      <vt:lpstr>LCD - The Core Technology</vt:lpstr>
      <vt:lpstr>LCD Construction Principle</vt:lpstr>
      <vt:lpstr>LCD Construction Principle</vt:lpstr>
      <vt:lpstr>LCD Flat Panel Color Production</vt:lpstr>
      <vt:lpstr>Liquid Crystal Properties and LCDs</vt:lpstr>
      <vt:lpstr>Liquid Crystal Properties</vt:lpstr>
      <vt:lpstr>Liquid Crystal Properties</vt:lpstr>
      <vt:lpstr>PowerPoint Presentation</vt:lpstr>
      <vt:lpstr>Specifying Outdoor Displays</vt:lpstr>
      <vt:lpstr>LCD Duty Cycle</vt:lpstr>
      <vt:lpstr>LCD Image Retention</vt:lpstr>
      <vt:lpstr>LCD Brightness</vt:lpstr>
      <vt:lpstr>Ambient Light</vt:lpstr>
      <vt:lpstr>Display Brightness VS. Ambient Light</vt:lpstr>
      <vt:lpstr>Display Brightness VS. Ambient Light</vt:lpstr>
      <vt:lpstr>The Specifications that Matter!</vt:lpstr>
      <vt:lpstr>The Specifications that Matter!</vt:lpstr>
      <vt:lpstr>The Specifications that Matter!</vt:lpstr>
      <vt:lpstr>Understanding IP Ratings</vt:lpstr>
      <vt:lpstr>Maintenance and TCO</vt:lpstr>
      <vt:lpstr>PowerPoint Presentation</vt:lpstr>
      <vt:lpstr>OMH Series</vt:lpstr>
      <vt:lpstr>OMN Series</vt:lpstr>
      <vt:lpstr>OMD-W Series</vt:lpstr>
      <vt:lpstr>OMN-D Series</vt:lpstr>
      <vt:lpstr>OHF Series</vt:lpstr>
      <vt:lpstr>OHN-D Series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Samsung</dc:title>
  <dc:creator>Jana Lužná</dc:creator>
  <cp:lastModifiedBy>Jonathan Brawn</cp:lastModifiedBy>
  <cp:revision>392</cp:revision>
  <cp:lastPrinted>2017-08-02T19:16:01Z</cp:lastPrinted>
  <dcterms:created xsi:type="dcterms:W3CDTF">2016-02-24T13:56:07Z</dcterms:created>
  <dcterms:modified xsi:type="dcterms:W3CDTF">2019-07-26T22:00:42Z</dcterms:modified>
</cp:coreProperties>
</file>

<file path=docProps/custom.xml><?xml version="1.0" encoding="utf-8"?>
<Properties xmlns="http://schemas.openxmlformats.org/officeDocument/2006/custom-properties" xmlns:vt="http://schemas.openxmlformats.org/officeDocument/2006/docPropsVTypes">
  <property fmtid="{5C58129F-E5B8-477A-9B38-B3E54BFA04C8}" pid="2">
    <vt:lpwstr>835EF5AFE1B59E5E30676DAF6EE9FE95A7794FA24FF2375559CD471B8075D18E</vt:lpwstr>
  </property>
  <property fmtid="{D5CDD505-2E9C-101B-9397-08002B2CF9AE}" pid="2" name="NSCPROP">
    <vt:lpwstr>NSCCustomProperty</vt:lpwstr>
  </property>
  <property fmtid="{D5CDD505-2E9C-101B-9397-08002B2CF9AE}" pid="3" name="NSCPROP_SA">
    <vt:lpwstr>S:\Strategic Planning\Presentations\Powerpoint Templates\2 SEA 2017 Cover and Agenda Pages - Smart Signage.pptx</vt:lpwstr>
  </property>
</Properties>
</file>